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79" r:id="rId3"/>
    <p:sldId id="257" r:id="rId4"/>
    <p:sldId id="258" r:id="rId5"/>
    <p:sldId id="287" r:id="rId6"/>
    <p:sldId id="289" r:id="rId7"/>
    <p:sldId id="293" r:id="rId8"/>
    <p:sldId id="274" r:id="rId9"/>
    <p:sldId id="272" r:id="rId10"/>
    <p:sldId id="290" r:id="rId11"/>
    <p:sldId id="291" r:id="rId12"/>
    <p:sldId id="294" r:id="rId13"/>
    <p:sldId id="277" r:id="rId14"/>
    <p:sldId id="261" r:id="rId15"/>
    <p:sldId id="267" r:id="rId16"/>
    <p:sldId id="282" r:id="rId17"/>
    <p:sldId id="292" r:id="rId18"/>
    <p:sldId id="283" r:id="rId19"/>
    <p:sldId id="284" r:id="rId20"/>
    <p:sldId id="285" r:id="rId21"/>
    <p:sldId id="263" r:id="rId22"/>
    <p:sldId id="286" r:id="rId23"/>
    <p:sldId id="288" r:id="rId24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4C7E"/>
    <a:srgbClr val="20314E"/>
    <a:srgbClr val="335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7560"/>
  </p:normalViewPr>
  <p:slideViewPr>
    <p:cSldViewPr snapToGrid="0" snapToObjects="1">
      <p:cViewPr varScale="1">
        <p:scale>
          <a:sx n="84" d="100"/>
          <a:sy n="84" d="100"/>
        </p:scale>
        <p:origin x="5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C15466-F940-416E-BEF7-FA684659257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90A3E5C-E272-4796-BC18-9751B59B80EC}">
      <dgm:prSet/>
      <dgm:spPr>
        <a:solidFill>
          <a:srgbClr val="2F4C7E"/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Part 1: Introduction</a:t>
          </a:r>
        </a:p>
      </dgm:t>
    </dgm:pt>
    <dgm:pt modelId="{AF3FE4BD-7E6B-434D-8B5E-78D976793400}" type="parTrans" cxnId="{127F9A9C-B1E6-44B8-A085-6313470F8D25}">
      <dgm:prSet/>
      <dgm:spPr/>
      <dgm:t>
        <a:bodyPr/>
        <a:lstStyle/>
        <a:p>
          <a:endParaRPr lang="en-US"/>
        </a:p>
      </dgm:t>
    </dgm:pt>
    <dgm:pt modelId="{E236B0FC-01D1-418F-8B06-B89818176A92}" type="sibTrans" cxnId="{127F9A9C-B1E6-44B8-A085-6313470F8D25}">
      <dgm:prSet/>
      <dgm:spPr/>
      <dgm:t>
        <a:bodyPr/>
        <a:lstStyle/>
        <a:p>
          <a:endParaRPr lang="en-US"/>
        </a:p>
      </dgm:t>
    </dgm:pt>
    <dgm:pt modelId="{2F3289F4-E8BE-4C4B-9159-6358342C87BF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1.1: Study Aims</a:t>
          </a:r>
        </a:p>
      </dgm:t>
    </dgm:pt>
    <dgm:pt modelId="{50A670B8-8319-419F-A8B9-F202C19E3277}" type="parTrans" cxnId="{D2201946-57F3-46DF-92D3-789E8D200269}">
      <dgm:prSet/>
      <dgm:spPr/>
      <dgm:t>
        <a:bodyPr/>
        <a:lstStyle/>
        <a:p>
          <a:endParaRPr lang="en-US"/>
        </a:p>
      </dgm:t>
    </dgm:pt>
    <dgm:pt modelId="{7615C1E0-02CA-4C0F-9E3C-3EBBBB9A296D}" type="sibTrans" cxnId="{D2201946-57F3-46DF-92D3-789E8D200269}">
      <dgm:prSet/>
      <dgm:spPr/>
      <dgm:t>
        <a:bodyPr/>
        <a:lstStyle/>
        <a:p>
          <a:endParaRPr lang="en-US"/>
        </a:p>
      </dgm:t>
    </dgm:pt>
    <dgm:pt modelId="{B41595C7-13C9-4318-87FA-AAA7A032935E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1.2: Methods</a:t>
          </a:r>
        </a:p>
      </dgm:t>
    </dgm:pt>
    <dgm:pt modelId="{252CC3FC-B334-4E6F-A062-AD3C518C68B4}" type="parTrans" cxnId="{843FDB7E-4D26-4E5A-B47B-C4D1095246DA}">
      <dgm:prSet/>
      <dgm:spPr/>
      <dgm:t>
        <a:bodyPr/>
        <a:lstStyle/>
        <a:p>
          <a:endParaRPr lang="en-US"/>
        </a:p>
      </dgm:t>
    </dgm:pt>
    <dgm:pt modelId="{D79DECC3-FAEE-4391-9E26-950295278C79}" type="sibTrans" cxnId="{843FDB7E-4D26-4E5A-B47B-C4D1095246DA}">
      <dgm:prSet/>
      <dgm:spPr/>
      <dgm:t>
        <a:bodyPr/>
        <a:lstStyle/>
        <a:p>
          <a:endParaRPr lang="en-US"/>
        </a:p>
      </dgm:t>
    </dgm:pt>
    <dgm:pt modelId="{E8568DF0-7C28-4C07-B07F-E95C1CBE5451}">
      <dgm:prSet/>
      <dgm:spPr>
        <a:solidFill>
          <a:srgbClr val="2F4C7E"/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Part 2: Descriptive analysis</a:t>
          </a:r>
        </a:p>
      </dgm:t>
    </dgm:pt>
    <dgm:pt modelId="{B94F4C27-B417-48D9-B941-D3DFDF725C37}" type="parTrans" cxnId="{C1CBBE11-9FFD-4E8F-821C-4EB2DA5E16AB}">
      <dgm:prSet/>
      <dgm:spPr/>
      <dgm:t>
        <a:bodyPr/>
        <a:lstStyle/>
        <a:p>
          <a:endParaRPr lang="en-US"/>
        </a:p>
      </dgm:t>
    </dgm:pt>
    <dgm:pt modelId="{936B8F69-BB9A-45D8-B46F-D5C608B39E3F}" type="sibTrans" cxnId="{C1CBBE11-9FFD-4E8F-821C-4EB2DA5E16AB}">
      <dgm:prSet/>
      <dgm:spPr/>
      <dgm:t>
        <a:bodyPr/>
        <a:lstStyle/>
        <a:p>
          <a:endParaRPr lang="en-US"/>
        </a:p>
      </dgm:t>
    </dgm:pt>
    <dgm:pt modelId="{A8EE92A1-BBDC-41ED-BB09-E618D89AE789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2.2: Predictors</a:t>
          </a:r>
        </a:p>
      </dgm:t>
    </dgm:pt>
    <dgm:pt modelId="{CF363E41-CDB2-437F-B42E-9AFA327A1630}" type="parTrans" cxnId="{6FE583E5-8E94-49F0-8612-D5ED2481332C}">
      <dgm:prSet/>
      <dgm:spPr/>
      <dgm:t>
        <a:bodyPr/>
        <a:lstStyle/>
        <a:p>
          <a:endParaRPr lang="en-US"/>
        </a:p>
      </dgm:t>
    </dgm:pt>
    <dgm:pt modelId="{7E2CB408-B657-423B-925C-EEE268AE1F30}" type="sibTrans" cxnId="{6FE583E5-8E94-49F0-8612-D5ED2481332C}">
      <dgm:prSet/>
      <dgm:spPr/>
      <dgm:t>
        <a:bodyPr/>
        <a:lstStyle/>
        <a:p>
          <a:endParaRPr lang="en-US"/>
        </a:p>
      </dgm:t>
    </dgm:pt>
    <dgm:pt modelId="{D9C8E696-1F0D-4B1D-B47B-4E0A0AC77241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2.3: Correlation analysis</a:t>
          </a:r>
        </a:p>
      </dgm:t>
    </dgm:pt>
    <dgm:pt modelId="{5258A83C-0CF3-4AED-8092-B82F0379484E}" type="parTrans" cxnId="{A6E65252-DBFA-4EC6-B659-A390DF4C42FF}">
      <dgm:prSet/>
      <dgm:spPr/>
      <dgm:t>
        <a:bodyPr/>
        <a:lstStyle/>
        <a:p>
          <a:endParaRPr lang="en-US"/>
        </a:p>
      </dgm:t>
    </dgm:pt>
    <dgm:pt modelId="{1DAB4F5D-719F-4086-BA5E-86D3F2E94881}" type="sibTrans" cxnId="{A6E65252-DBFA-4EC6-B659-A390DF4C42FF}">
      <dgm:prSet/>
      <dgm:spPr/>
      <dgm:t>
        <a:bodyPr/>
        <a:lstStyle/>
        <a:p>
          <a:endParaRPr lang="en-US"/>
        </a:p>
      </dgm:t>
    </dgm:pt>
    <dgm:pt modelId="{8D847134-B131-4963-8CFC-0A2EFBF316AF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2.4: Patient-symptom network</a:t>
          </a:r>
        </a:p>
      </dgm:t>
    </dgm:pt>
    <dgm:pt modelId="{4D518B1A-6A35-45B3-AA1C-15EFFBFCDE57}" type="parTrans" cxnId="{6C749C58-5C75-4D2B-998A-E750234D3919}">
      <dgm:prSet/>
      <dgm:spPr/>
      <dgm:t>
        <a:bodyPr/>
        <a:lstStyle/>
        <a:p>
          <a:endParaRPr lang="en-US"/>
        </a:p>
      </dgm:t>
    </dgm:pt>
    <dgm:pt modelId="{51F9BC47-3E4A-4137-980E-AB4B20169149}" type="sibTrans" cxnId="{6C749C58-5C75-4D2B-998A-E750234D3919}">
      <dgm:prSet/>
      <dgm:spPr/>
      <dgm:t>
        <a:bodyPr/>
        <a:lstStyle/>
        <a:p>
          <a:endParaRPr lang="en-US"/>
        </a:p>
      </dgm:t>
    </dgm:pt>
    <dgm:pt modelId="{C365D357-045D-40FE-B493-245303A5DCD3}">
      <dgm:prSet/>
      <dgm:spPr>
        <a:solidFill>
          <a:srgbClr val="2F4C7E"/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Part 3: Machine Learning models</a:t>
          </a:r>
        </a:p>
      </dgm:t>
    </dgm:pt>
    <dgm:pt modelId="{3580226C-5CC6-47A2-91E0-45D2C2FE4530}" type="parTrans" cxnId="{1C64D702-FC9F-4948-98DA-3CAE31DD070F}">
      <dgm:prSet/>
      <dgm:spPr/>
      <dgm:t>
        <a:bodyPr/>
        <a:lstStyle/>
        <a:p>
          <a:endParaRPr lang="en-US"/>
        </a:p>
      </dgm:t>
    </dgm:pt>
    <dgm:pt modelId="{21503FAE-9732-4537-841D-766AE8FA4882}" type="sibTrans" cxnId="{1C64D702-FC9F-4948-98DA-3CAE31DD070F}">
      <dgm:prSet/>
      <dgm:spPr/>
      <dgm:t>
        <a:bodyPr/>
        <a:lstStyle/>
        <a:p>
          <a:endParaRPr lang="en-US"/>
        </a:p>
      </dgm:t>
    </dgm:pt>
    <dgm:pt modelId="{7AE73E2F-9227-4AA9-8904-10D6F1CFA050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3.1: Data preprocessing</a:t>
          </a:r>
        </a:p>
      </dgm:t>
    </dgm:pt>
    <dgm:pt modelId="{45D46B4E-1135-458B-AB7B-7550BF4BA699}" type="parTrans" cxnId="{C9A00716-A4EF-4B26-ADA9-1F89CE5CEDBD}">
      <dgm:prSet/>
      <dgm:spPr/>
      <dgm:t>
        <a:bodyPr/>
        <a:lstStyle/>
        <a:p>
          <a:endParaRPr lang="en-US"/>
        </a:p>
      </dgm:t>
    </dgm:pt>
    <dgm:pt modelId="{545CE232-58F8-4C60-9AEE-1AAEDA22BD9A}" type="sibTrans" cxnId="{C9A00716-A4EF-4B26-ADA9-1F89CE5CEDBD}">
      <dgm:prSet/>
      <dgm:spPr/>
      <dgm:t>
        <a:bodyPr/>
        <a:lstStyle/>
        <a:p>
          <a:endParaRPr lang="en-US"/>
        </a:p>
      </dgm:t>
    </dgm:pt>
    <dgm:pt modelId="{131F2464-6E26-4659-A4F4-D07B0C26650F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3.2: Feature selection</a:t>
          </a:r>
        </a:p>
      </dgm:t>
    </dgm:pt>
    <dgm:pt modelId="{7F568B92-9025-4190-B61B-E582ED4C6304}" type="parTrans" cxnId="{6AB40559-B234-400A-AFF4-0749D88CA951}">
      <dgm:prSet/>
      <dgm:spPr/>
      <dgm:t>
        <a:bodyPr/>
        <a:lstStyle/>
        <a:p>
          <a:endParaRPr lang="en-US"/>
        </a:p>
      </dgm:t>
    </dgm:pt>
    <dgm:pt modelId="{BB411FFE-1AD5-418A-82F1-19E7F3659388}" type="sibTrans" cxnId="{6AB40559-B234-400A-AFF4-0749D88CA951}">
      <dgm:prSet/>
      <dgm:spPr/>
      <dgm:t>
        <a:bodyPr/>
        <a:lstStyle/>
        <a:p>
          <a:endParaRPr lang="en-US"/>
        </a:p>
      </dgm:t>
    </dgm:pt>
    <dgm:pt modelId="{B3F56A5F-EC2D-4B42-A240-5B195770D24A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3.3: Regression models</a:t>
          </a:r>
        </a:p>
      </dgm:t>
    </dgm:pt>
    <dgm:pt modelId="{60566102-394A-4426-B289-ACF8B7C30A0F}" type="parTrans" cxnId="{13E9CA8B-5525-4299-8ABF-750C3F528CF6}">
      <dgm:prSet/>
      <dgm:spPr/>
      <dgm:t>
        <a:bodyPr/>
        <a:lstStyle/>
        <a:p>
          <a:endParaRPr lang="en-US"/>
        </a:p>
      </dgm:t>
    </dgm:pt>
    <dgm:pt modelId="{3D18D4EE-108E-46BD-8A21-EA8B9416D08A}" type="sibTrans" cxnId="{13E9CA8B-5525-4299-8ABF-750C3F528CF6}">
      <dgm:prSet/>
      <dgm:spPr/>
      <dgm:t>
        <a:bodyPr/>
        <a:lstStyle/>
        <a:p>
          <a:endParaRPr lang="en-US"/>
        </a:p>
      </dgm:t>
    </dgm:pt>
    <dgm:pt modelId="{22CDA99E-8728-45FD-874C-4E12F353D44B}">
      <dgm:prSet/>
      <dgm:spPr>
        <a:solidFill>
          <a:srgbClr val="2F4C7E"/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Part 4: Conclusions</a:t>
          </a:r>
        </a:p>
      </dgm:t>
    </dgm:pt>
    <dgm:pt modelId="{280A26E9-5094-46A4-97A7-F4DE56DB8B24}" type="parTrans" cxnId="{F8A84246-BB4D-4526-BF31-97B492F6A074}">
      <dgm:prSet/>
      <dgm:spPr/>
      <dgm:t>
        <a:bodyPr/>
        <a:lstStyle/>
        <a:p>
          <a:endParaRPr lang="en-US"/>
        </a:p>
      </dgm:t>
    </dgm:pt>
    <dgm:pt modelId="{4C063805-F8C9-4FA3-8A7D-270B6F0755FB}" type="sibTrans" cxnId="{F8A84246-BB4D-4526-BF31-97B492F6A074}">
      <dgm:prSet/>
      <dgm:spPr/>
      <dgm:t>
        <a:bodyPr/>
        <a:lstStyle/>
        <a:p>
          <a:endParaRPr lang="en-US"/>
        </a:p>
      </dgm:t>
    </dgm:pt>
    <dgm:pt modelId="{D180A2DF-BD87-4229-BAF3-B0230A739B1B}">
      <dgm:prSet/>
      <dgm:spPr/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69BD86-FED9-4202-8907-193E836E4C6F}" type="parTrans" cxnId="{E117A46F-DCCD-4472-BE01-F0A6CFB545DB}">
      <dgm:prSet/>
      <dgm:spPr/>
      <dgm:t>
        <a:bodyPr/>
        <a:lstStyle/>
        <a:p>
          <a:endParaRPr lang="en-US"/>
        </a:p>
      </dgm:t>
    </dgm:pt>
    <dgm:pt modelId="{CEB46654-C11C-4579-9A71-35E2C27EFADC}" type="sibTrans" cxnId="{E117A46F-DCCD-4472-BE01-F0A6CFB545DB}">
      <dgm:prSet/>
      <dgm:spPr/>
      <dgm:t>
        <a:bodyPr/>
        <a:lstStyle/>
        <a:p>
          <a:endParaRPr lang="en-US"/>
        </a:p>
      </dgm:t>
    </dgm:pt>
    <dgm:pt modelId="{04D265CC-0BF0-CB4F-A465-7C469F993E3B}">
      <dgm:prSet/>
      <dgm:spPr/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3C62956-244E-2D48-B834-F3F1D7236580}" type="parTrans" cxnId="{39ED7B81-50A5-304C-A9F7-E1FF877A5DBC}">
      <dgm:prSet/>
      <dgm:spPr/>
      <dgm:t>
        <a:bodyPr/>
        <a:lstStyle/>
        <a:p>
          <a:endParaRPr lang="en-US"/>
        </a:p>
      </dgm:t>
    </dgm:pt>
    <dgm:pt modelId="{7D98BF19-A25A-AB40-8128-9F72B5BF8FC2}" type="sibTrans" cxnId="{39ED7B81-50A5-304C-A9F7-E1FF877A5DBC}">
      <dgm:prSet/>
      <dgm:spPr/>
      <dgm:t>
        <a:bodyPr/>
        <a:lstStyle/>
        <a:p>
          <a:endParaRPr lang="en-US"/>
        </a:p>
      </dgm:t>
    </dgm:pt>
    <dgm:pt modelId="{D66FEB52-621D-3345-A158-1B59D75EDBFF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3.4: Classification models</a:t>
          </a:r>
        </a:p>
      </dgm:t>
    </dgm:pt>
    <dgm:pt modelId="{E3E6ABE6-0B9C-C04F-8D92-FD394A06B218}" type="parTrans" cxnId="{2A9332C0-B88C-4B40-BE84-E8C630DF3A50}">
      <dgm:prSet/>
      <dgm:spPr/>
      <dgm:t>
        <a:bodyPr/>
        <a:lstStyle/>
        <a:p>
          <a:endParaRPr lang="en-US"/>
        </a:p>
      </dgm:t>
    </dgm:pt>
    <dgm:pt modelId="{6C2B0796-9A95-A14D-AE64-9704366DEBC0}" type="sibTrans" cxnId="{2A9332C0-B88C-4B40-BE84-E8C630DF3A50}">
      <dgm:prSet/>
      <dgm:spPr/>
      <dgm:t>
        <a:bodyPr/>
        <a:lstStyle/>
        <a:p>
          <a:endParaRPr lang="en-US"/>
        </a:p>
      </dgm:t>
    </dgm:pt>
    <dgm:pt modelId="{3335550B-838E-5948-AD4A-63420DC0D0A8}">
      <dgm:prSet/>
      <dgm:spPr/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C355657-421C-AB42-B34B-AC139CAE8192}" type="parTrans" cxnId="{3E31BFA8-6045-4B42-8AC2-026078EC8147}">
      <dgm:prSet/>
      <dgm:spPr/>
      <dgm:t>
        <a:bodyPr/>
        <a:lstStyle/>
        <a:p>
          <a:endParaRPr lang="en-US"/>
        </a:p>
      </dgm:t>
    </dgm:pt>
    <dgm:pt modelId="{B5100FDD-AF61-AB47-8EEF-367C4DD5E036}" type="sibTrans" cxnId="{3E31BFA8-6045-4B42-8AC2-026078EC8147}">
      <dgm:prSet/>
      <dgm:spPr/>
      <dgm:t>
        <a:bodyPr/>
        <a:lstStyle/>
        <a:p>
          <a:endParaRPr lang="en-US"/>
        </a:p>
      </dgm:t>
    </dgm:pt>
    <dgm:pt modelId="{AA190EF7-F391-6B47-94D8-530997306567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2.1: ISI distribution</a:t>
          </a:r>
        </a:p>
      </dgm:t>
    </dgm:pt>
    <dgm:pt modelId="{A7BF9F6A-3623-2741-9C14-0E701F8C94F0}" type="parTrans" cxnId="{51AC8953-6FE3-114F-AFA7-737568C5BA75}">
      <dgm:prSet/>
      <dgm:spPr/>
      <dgm:t>
        <a:bodyPr/>
        <a:lstStyle/>
        <a:p>
          <a:endParaRPr lang="en-US"/>
        </a:p>
      </dgm:t>
    </dgm:pt>
    <dgm:pt modelId="{DE859C0A-0E6B-3C43-943B-BFC43BF9DB26}" type="sibTrans" cxnId="{51AC8953-6FE3-114F-AFA7-737568C5BA75}">
      <dgm:prSet/>
      <dgm:spPr/>
      <dgm:t>
        <a:bodyPr/>
        <a:lstStyle/>
        <a:p>
          <a:endParaRPr lang="en-US"/>
        </a:p>
      </dgm:t>
    </dgm:pt>
    <dgm:pt modelId="{31BF9897-31EB-1D4B-8179-73DD1A6B258A}">
      <dgm:prSet/>
      <dgm:spPr/>
      <dgm:t>
        <a:bodyPr/>
        <a:lstStyle/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73AF56E-A0AE-5746-9226-79FA973364C7}" type="parTrans" cxnId="{F351A5C7-EFE6-E047-B305-8AB54A7740FE}">
      <dgm:prSet/>
      <dgm:spPr/>
      <dgm:t>
        <a:bodyPr/>
        <a:lstStyle/>
        <a:p>
          <a:endParaRPr lang="en-US"/>
        </a:p>
      </dgm:t>
    </dgm:pt>
    <dgm:pt modelId="{60DD94B1-DFA2-4E45-BEF6-D1499C679268}" type="sibTrans" cxnId="{F351A5C7-EFE6-E047-B305-8AB54A7740FE}">
      <dgm:prSet/>
      <dgm:spPr/>
      <dgm:t>
        <a:bodyPr/>
        <a:lstStyle/>
        <a:p>
          <a:endParaRPr lang="en-US"/>
        </a:p>
      </dgm:t>
    </dgm:pt>
    <dgm:pt modelId="{500AD43B-28C9-3745-B048-4F3D32C076EB}" type="pres">
      <dgm:prSet presAssocID="{21C15466-F940-416E-BEF7-FA6846592570}" presName="linear" presStyleCnt="0">
        <dgm:presLayoutVars>
          <dgm:animLvl val="lvl"/>
          <dgm:resizeHandles val="exact"/>
        </dgm:presLayoutVars>
      </dgm:prSet>
      <dgm:spPr/>
    </dgm:pt>
    <dgm:pt modelId="{30EF3229-9DDC-AA4F-9F9F-D68AC45D84C3}" type="pres">
      <dgm:prSet presAssocID="{190A3E5C-E272-4796-BC18-9751B59B80E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4CC7837-41C2-D64C-8683-B82B29B026FB}" type="pres">
      <dgm:prSet presAssocID="{190A3E5C-E272-4796-BC18-9751B59B80EC}" presName="childText" presStyleLbl="revTx" presStyleIdx="0" presStyleCnt="4">
        <dgm:presLayoutVars>
          <dgm:bulletEnabled val="1"/>
        </dgm:presLayoutVars>
      </dgm:prSet>
      <dgm:spPr/>
    </dgm:pt>
    <dgm:pt modelId="{3E00BEA6-3193-1A48-AAA4-0245571B7113}" type="pres">
      <dgm:prSet presAssocID="{E8568DF0-7C28-4C07-B07F-E95C1CBE545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CE495BD-B957-2E43-9140-AA4210F2AB88}" type="pres">
      <dgm:prSet presAssocID="{E8568DF0-7C28-4C07-B07F-E95C1CBE5451}" presName="childText" presStyleLbl="revTx" presStyleIdx="1" presStyleCnt="4">
        <dgm:presLayoutVars>
          <dgm:bulletEnabled val="1"/>
        </dgm:presLayoutVars>
      </dgm:prSet>
      <dgm:spPr/>
    </dgm:pt>
    <dgm:pt modelId="{5ABC9D1C-E0A9-6141-B20F-561807ADE009}" type="pres">
      <dgm:prSet presAssocID="{C365D357-045D-40FE-B493-245303A5DCD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F249234-0FE4-A744-A8FD-6D553218EEA0}" type="pres">
      <dgm:prSet presAssocID="{C365D357-045D-40FE-B493-245303A5DCD3}" presName="childText" presStyleLbl="revTx" presStyleIdx="2" presStyleCnt="4">
        <dgm:presLayoutVars>
          <dgm:bulletEnabled val="1"/>
        </dgm:presLayoutVars>
      </dgm:prSet>
      <dgm:spPr/>
    </dgm:pt>
    <dgm:pt modelId="{6C2BFFF3-0FE3-F447-8A34-359D5B7EC233}" type="pres">
      <dgm:prSet presAssocID="{22CDA99E-8728-45FD-874C-4E12F353D44B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6872A17-4517-C745-8CEC-9BEAC299D908}" type="pres">
      <dgm:prSet presAssocID="{22CDA99E-8728-45FD-874C-4E12F353D44B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C6B14700-DFA3-1D49-97ED-17160BA4EFA3}" type="presOf" srcId="{22CDA99E-8728-45FD-874C-4E12F353D44B}" destId="{6C2BFFF3-0FE3-F447-8A34-359D5B7EC233}" srcOrd="0" destOrd="0" presId="urn:microsoft.com/office/officeart/2005/8/layout/vList2"/>
    <dgm:cxn modelId="{1C64D702-FC9F-4948-98DA-3CAE31DD070F}" srcId="{21C15466-F940-416E-BEF7-FA6846592570}" destId="{C365D357-045D-40FE-B493-245303A5DCD3}" srcOrd="2" destOrd="0" parTransId="{3580226C-5CC6-47A2-91E0-45D2C2FE4530}" sibTransId="{21503FAE-9732-4537-841D-766AE8FA4882}"/>
    <dgm:cxn modelId="{A6276C09-A89F-7049-98F4-58C2ED440015}" type="presOf" srcId="{190A3E5C-E272-4796-BC18-9751B59B80EC}" destId="{30EF3229-9DDC-AA4F-9F9F-D68AC45D84C3}" srcOrd="0" destOrd="0" presId="urn:microsoft.com/office/officeart/2005/8/layout/vList2"/>
    <dgm:cxn modelId="{C1CBBE11-9FFD-4E8F-821C-4EB2DA5E16AB}" srcId="{21C15466-F940-416E-BEF7-FA6846592570}" destId="{E8568DF0-7C28-4C07-B07F-E95C1CBE5451}" srcOrd="1" destOrd="0" parTransId="{B94F4C27-B417-48D9-B941-D3DFDF725C37}" sibTransId="{936B8F69-BB9A-45D8-B46F-D5C608B39E3F}"/>
    <dgm:cxn modelId="{C9A00716-A4EF-4B26-ADA9-1F89CE5CEDBD}" srcId="{C365D357-045D-40FE-B493-245303A5DCD3}" destId="{7AE73E2F-9227-4AA9-8904-10D6F1CFA050}" srcOrd="0" destOrd="0" parTransId="{45D46B4E-1135-458B-AB7B-7550BF4BA699}" sibTransId="{545CE232-58F8-4C60-9AEE-1AAEDA22BD9A}"/>
    <dgm:cxn modelId="{E0CFBF16-B3E9-FA4D-BBAF-1A48C2945DE5}" type="presOf" srcId="{7AE73E2F-9227-4AA9-8904-10D6F1CFA050}" destId="{1F249234-0FE4-A744-A8FD-6D553218EEA0}" srcOrd="0" destOrd="0" presId="urn:microsoft.com/office/officeart/2005/8/layout/vList2"/>
    <dgm:cxn modelId="{0D73AC17-1A28-394D-9C7D-071C474CB295}" type="presOf" srcId="{3335550B-838E-5948-AD4A-63420DC0D0A8}" destId="{1F249234-0FE4-A744-A8FD-6D553218EEA0}" srcOrd="0" destOrd="4" presId="urn:microsoft.com/office/officeart/2005/8/layout/vList2"/>
    <dgm:cxn modelId="{C1CF8930-F3DB-3245-90C3-5DBB49C49F63}" type="presOf" srcId="{2F3289F4-E8BE-4C4B-9159-6358342C87BF}" destId="{74CC7837-41C2-D64C-8683-B82B29B026FB}" srcOrd="0" destOrd="0" presId="urn:microsoft.com/office/officeart/2005/8/layout/vList2"/>
    <dgm:cxn modelId="{AF55893A-70BF-7D4F-B90A-BB622560715F}" type="presOf" srcId="{C365D357-045D-40FE-B493-245303A5DCD3}" destId="{5ABC9D1C-E0A9-6141-B20F-561807ADE009}" srcOrd="0" destOrd="0" presId="urn:microsoft.com/office/officeart/2005/8/layout/vList2"/>
    <dgm:cxn modelId="{D73DD744-25A3-084F-A68A-0896D3FC478D}" type="presOf" srcId="{B41595C7-13C9-4318-87FA-AAA7A032935E}" destId="{74CC7837-41C2-D64C-8683-B82B29B026FB}" srcOrd="0" destOrd="1" presId="urn:microsoft.com/office/officeart/2005/8/layout/vList2"/>
    <dgm:cxn modelId="{D2201946-57F3-46DF-92D3-789E8D200269}" srcId="{190A3E5C-E272-4796-BC18-9751B59B80EC}" destId="{2F3289F4-E8BE-4C4B-9159-6358342C87BF}" srcOrd="0" destOrd="0" parTransId="{50A670B8-8319-419F-A8B9-F202C19E3277}" sibTransId="{7615C1E0-02CA-4C0F-9E3C-3EBBBB9A296D}"/>
    <dgm:cxn modelId="{F8A84246-BB4D-4526-BF31-97B492F6A074}" srcId="{21C15466-F940-416E-BEF7-FA6846592570}" destId="{22CDA99E-8728-45FD-874C-4E12F353D44B}" srcOrd="3" destOrd="0" parTransId="{280A26E9-5094-46A4-97A7-F4DE56DB8B24}" sibTransId="{4C063805-F8C9-4FA3-8A7D-270B6F0755FB}"/>
    <dgm:cxn modelId="{A6E65252-DBFA-4EC6-B659-A390DF4C42FF}" srcId="{E8568DF0-7C28-4C07-B07F-E95C1CBE5451}" destId="{D9C8E696-1F0D-4B1D-B47B-4E0A0AC77241}" srcOrd="2" destOrd="0" parTransId="{5258A83C-0CF3-4AED-8092-B82F0379484E}" sibTransId="{1DAB4F5D-719F-4086-BA5E-86D3F2E94881}"/>
    <dgm:cxn modelId="{51AC8953-6FE3-114F-AFA7-737568C5BA75}" srcId="{E8568DF0-7C28-4C07-B07F-E95C1CBE5451}" destId="{AA190EF7-F391-6B47-94D8-530997306567}" srcOrd="0" destOrd="0" parTransId="{A7BF9F6A-3623-2741-9C14-0E701F8C94F0}" sibTransId="{DE859C0A-0E6B-3C43-943B-BFC43BF9DB26}"/>
    <dgm:cxn modelId="{6C749C58-5C75-4D2B-998A-E750234D3919}" srcId="{E8568DF0-7C28-4C07-B07F-E95C1CBE5451}" destId="{8D847134-B131-4963-8CFC-0A2EFBF316AF}" srcOrd="3" destOrd="0" parTransId="{4D518B1A-6A35-45B3-AA1C-15EFFBFCDE57}" sibTransId="{51F9BC47-3E4A-4137-980E-AB4B20169149}"/>
    <dgm:cxn modelId="{6AB40559-B234-400A-AFF4-0749D88CA951}" srcId="{C365D357-045D-40FE-B493-245303A5DCD3}" destId="{131F2464-6E26-4659-A4F4-D07B0C26650F}" srcOrd="1" destOrd="0" parTransId="{7F568B92-9025-4190-B61B-E582ED4C6304}" sibTransId="{BB411FFE-1AD5-418A-82F1-19E7F3659388}"/>
    <dgm:cxn modelId="{E117A46F-DCCD-4472-BE01-F0A6CFB545DB}" srcId="{22CDA99E-8728-45FD-874C-4E12F353D44B}" destId="{D180A2DF-BD87-4229-BAF3-B0230A739B1B}" srcOrd="0" destOrd="0" parTransId="{CD69BD86-FED9-4202-8907-193E836E4C6F}" sibTransId="{CEB46654-C11C-4579-9A71-35E2C27EFADC}"/>
    <dgm:cxn modelId="{843FDB7E-4D26-4E5A-B47B-C4D1095246DA}" srcId="{190A3E5C-E272-4796-BC18-9751B59B80EC}" destId="{B41595C7-13C9-4318-87FA-AAA7A032935E}" srcOrd="1" destOrd="0" parTransId="{252CC3FC-B334-4E6F-A062-AD3C518C68B4}" sibTransId="{D79DECC3-FAEE-4391-9E26-950295278C79}"/>
    <dgm:cxn modelId="{39ED7B81-50A5-304C-A9F7-E1FF877A5DBC}" srcId="{E8568DF0-7C28-4C07-B07F-E95C1CBE5451}" destId="{04D265CC-0BF0-CB4F-A465-7C469F993E3B}" srcOrd="4" destOrd="0" parTransId="{83C62956-244E-2D48-B834-F3F1D7236580}" sibTransId="{7D98BF19-A25A-AB40-8128-9F72B5BF8FC2}"/>
    <dgm:cxn modelId="{D0EF3F85-0A25-F04A-B468-BE8CCC8EB8F1}" type="presOf" srcId="{B3F56A5F-EC2D-4B42-A240-5B195770D24A}" destId="{1F249234-0FE4-A744-A8FD-6D553218EEA0}" srcOrd="0" destOrd="2" presId="urn:microsoft.com/office/officeart/2005/8/layout/vList2"/>
    <dgm:cxn modelId="{DFA4568A-1818-9548-BBFB-17C50801B58E}" type="presOf" srcId="{04D265CC-0BF0-CB4F-A465-7C469F993E3B}" destId="{DCE495BD-B957-2E43-9140-AA4210F2AB88}" srcOrd="0" destOrd="4" presId="urn:microsoft.com/office/officeart/2005/8/layout/vList2"/>
    <dgm:cxn modelId="{13E9CA8B-5525-4299-8ABF-750C3F528CF6}" srcId="{C365D357-045D-40FE-B493-245303A5DCD3}" destId="{B3F56A5F-EC2D-4B42-A240-5B195770D24A}" srcOrd="2" destOrd="0" parTransId="{60566102-394A-4426-B289-ACF8B7C30A0F}" sibTransId="{3D18D4EE-108E-46BD-8A21-EA8B9416D08A}"/>
    <dgm:cxn modelId="{699A158E-66AA-1647-9479-75996237FE81}" type="presOf" srcId="{21C15466-F940-416E-BEF7-FA6846592570}" destId="{500AD43B-28C9-3745-B048-4F3D32C076EB}" srcOrd="0" destOrd="0" presId="urn:microsoft.com/office/officeart/2005/8/layout/vList2"/>
    <dgm:cxn modelId="{D0057B8E-E8C8-D14E-BE72-C5F7808E6685}" type="presOf" srcId="{131F2464-6E26-4659-A4F4-D07B0C26650F}" destId="{1F249234-0FE4-A744-A8FD-6D553218EEA0}" srcOrd="0" destOrd="1" presId="urn:microsoft.com/office/officeart/2005/8/layout/vList2"/>
    <dgm:cxn modelId="{E6B46692-783A-0A4B-AFA0-EEF4C864A850}" type="presOf" srcId="{D180A2DF-BD87-4229-BAF3-B0230A739B1B}" destId="{B6872A17-4517-C745-8CEC-9BEAC299D908}" srcOrd="0" destOrd="0" presId="urn:microsoft.com/office/officeart/2005/8/layout/vList2"/>
    <dgm:cxn modelId="{63487195-F6B7-8A4D-A9B6-8B09DC77C80E}" type="presOf" srcId="{D66FEB52-621D-3345-A158-1B59D75EDBFF}" destId="{1F249234-0FE4-A744-A8FD-6D553218EEA0}" srcOrd="0" destOrd="3" presId="urn:microsoft.com/office/officeart/2005/8/layout/vList2"/>
    <dgm:cxn modelId="{4FAE729B-A5BD-7C42-924D-9477500C6FEB}" type="presOf" srcId="{8D847134-B131-4963-8CFC-0A2EFBF316AF}" destId="{DCE495BD-B957-2E43-9140-AA4210F2AB88}" srcOrd="0" destOrd="3" presId="urn:microsoft.com/office/officeart/2005/8/layout/vList2"/>
    <dgm:cxn modelId="{127F9A9C-B1E6-44B8-A085-6313470F8D25}" srcId="{21C15466-F940-416E-BEF7-FA6846592570}" destId="{190A3E5C-E272-4796-BC18-9751B59B80EC}" srcOrd="0" destOrd="0" parTransId="{AF3FE4BD-7E6B-434D-8B5E-78D976793400}" sibTransId="{E236B0FC-01D1-418F-8B06-B89818176A92}"/>
    <dgm:cxn modelId="{8B317D9E-F6B3-E347-B740-7A04B6FA1BE8}" type="presOf" srcId="{D9C8E696-1F0D-4B1D-B47B-4E0A0AC77241}" destId="{DCE495BD-B957-2E43-9140-AA4210F2AB88}" srcOrd="0" destOrd="2" presId="urn:microsoft.com/office/officeart/2005/8/layout/vList2"/>
    <dgm:cxn modelId="{3E31BFA8-6045-4B42-8AC2-026078EC8147}" srcId="{C365D357-045D-40FE-B493-245303A5DCD3}" destId="{3335550B-838E-5948-AD4A-63420DC0D0A8}" srcOrd="4" destOrd="0" parTransId="{9C355657-421C-AB42-B34B-AC139CAE8192}" sibTransId="{B5100FDD-AF61-AB47-8EEF-367C4DD5E036}"/>
    <dgm:cxn modelId="{2A9332C0-B88C-4B40-BE84-E8C630DF3A50}" srcId="{C365D357-045D-40FE-B493-245303A5DCD3}" destId="{D66FEB52-621D-3345-A158-1B59D75EDBFF}" srcOrd="3" destOrd="0" parTransId="{E3E6ABE6-0B9C-C04F-8D92-FD394A06B218}" sibTransId="{6C2B0796-9A95-A14D-AE64-9704366DEBC0}"/>
    <dgm:cxn modelId="{BA1573C1-772B-3541-B8DE-C7438C8915CE}" type="presOf" srcId="{E8568DF0-7C28-4C07-B07F-E95C1CBE5451}" destId="{3E00BEA6-3193-1A48-AAA4-0245571B7113}" srcOrd="0" destOrd="0" presId="urn:microsoft.com/office/officeart/2005/8/layout/vList2"/>
    <dgm:cxn modelId="{F351A5C7-EFE6-E047-B305-8AB54A7740FE}" srcId="{190A3E5C-E272-4796-BC18-9751B59B80EC}" destId="{31BF9897-31EB-1D4B-8179-73DD1A6B258A}" srcOrd="2" destOrd="0" parTransId="{073AF56E-A0AE-5746-9226-79FA973364C7}" sibTransId="{60DD94B1-DFA2-4E45-BEF6-D1499C679268}"/>
    <dgm:cxn modelId="{CE76E2D0-A89A-9547-85D0-5266DA1B70C8}" type="presOf" srcId="{A8EE92A1-BBDC-41ED-BB09-E618D89AE789}" destId="{DCE495BD-B957-2E43-9140-AA4210F2AB88}" srcOrd="0" destOrd="1" presId="urn:microsoft.com/office/officeart/2005/8/layout/vList2"/>
    <dgm:cxn modelId="{6FE583E5-8E94-49F0-8612-D5ED2481332C}" srcId="{E8568DF0-7C28-4C07-B07F-E95C1CBE5451}" destId="{A8EE92A1-BBDC-41ED-BB09-E618D89AE789}" srcOrd="1" destOrd="0" parTransId="{CF363E41-CDB2-437F-B42E-9AFA327A1630}" sibTransId="{7E2CB408-B657-423B-925C-EEE268AE1F30}"/>
    <dgm:cxn modelId="{44CD50F2-2CAD-6A49-B0E3-D865B4C335CA}" type="presOf" srcId="{AA190EF7-F391-6B47-94D8-530997306567}" destId="{DCE495BD-B957-2E43-9140-AA4210F2AB88}" srcOrd="0" destOrd="0" presId="urn:microsoft.com/office/officeart/2005/8/layout/vList2"/>
    <dgm:cxn modelId="{03E0B2FB-1D3C-5543-A28B-29D616491596}" type="presOf" srcId="{31BF9897-31EB-1D4B-8179-73DD1A6B258A}" destId="{74CC7837-41C2-D64C-8683-B82B29B026FB}" srcOrd="0" destOrd="2" presId="urn:microsoft.com/office/officeart/2005/8/layout/vList2"/>
    <dgm:cxn modelId="{82284DB8-DD3A-4944-BA43-3CF507E08C72}" type="presParOf" srcId="{500AD43B-28C9-3745-B048-4F3D32C076EB}" destId="{30EF3229-9DDC-AA4F-9F9F-D68AC45D84C3}" srcOrd="0" destOrd="0" presId="urn:microsoft.com/office/officeart/2005/8/layout/vList2"/>
    <dgm:cxn modelId="{DD8A632C-7DD6-C14C-BFA9-36421BE795E7}" type="presParOf" srcId="{500AD43B-28C9-3745-B048-4F3D32C076EB}" destId="{74CC7837-41C2-D64C-8683-B82B29B026FB}" srcOrd="1" destOrd="0" presId="urn:microsoft.com/office/officeart/2005/8/layout/vList2"/>
    <dgm:cxn modelId="{7FBD9497-33E4-5C4B-9321-63CF389073AF}" type="presParOf" srcId="{500AD43B-28C9-3745-B048-4F3D32C076EB}" destId="{3E00BEA6-3193-1A48-AAA4-0245571B7113}" srcOrd="2" destOrd="0" presId="urn:microsoft.com/office/officeart/2005/8/layout/vList2"/>
    <dgm:cxn modelId="{7BF79C55-3DDA-5C4B-BF49-B11B0C073750}" type="presParOf" srcId="{500AD43B-28C9-3745-B048-4F3D32C076EB}" destId="{DCE495BD-B957-2E43-9140-AA4210F2AB88}" srcOrd="3" destOrd="0" presId="urn:microsoft.com/office/officeart/2005/8/layout/vList2"/>
    <dgm:cxn modelId="{6A031CC7-9671-5545-AAF3-021ECB831B6B}" type="presParOf" srcId="{500AD43B-28C9-3745-B048-4F3D32C076EB}" destId="{5ABC9D1C-E0A9-6141-B20F-561807ADE009}" srcOrd="4" destOrd="0" presId="urn:microsoft.com/office/officeart/2005/8/layout/vList2"/>
    <dgm:cxn modelId="{0A23C8E1-B862-1E44-9ED6-2BE49ED0CBDF}" type="presParOf" srcId="{500AD43B-28C9-3745-B048-4F3D32C076EB}" destId="{1F249234-0FE4-A744-A8FD-6D553218EEA0}" srcOrd="5" destOrd="0" presId="urn:microsoft.com/office/officeart/2005/8/layout/vList2"/>
    <dgm:cxn modelId="{1F1FA187-7635-344F-BB3B-C3A6F6E651FC}" type="presParOf" srcId="{500AD43B-28C9-3745-B048-4F3D32C076EB}" destId="{6C2BFFF3-0FE3-F447-8A34-359D5B7EC233}" srcOrd="6" destOrd="0" presId="urn:microsoft.com/office/officeart/2005/8/layout/vList2"/>
    <dgm:cxn modelId="{D0435736-A51D-F743-BD36-E55B771A7BA7}" type="presParOf" srcId="{500AD43B-28C9-3745-B048-4F3D32C076EB}" destId="{B6872A17-4517-C745-8CEC-9BEAC299D90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EF3229-9DDC-AA4F-9F9F-D68AC45D84C3}">
      <dsp:nvSpPr>
        <dsp:cNvPr id="0" name=""/>
        <dsp:cNvSpPr/>
      </dsp:nvSpPr>
      <dsp:spPr>
        <a:xfrm>
          <a:off x="0" y="3110"/>
          <a:ext cx="6666833" cy="456300"/>
        </a:xfrm>
        <a:prstGeom prst="roundRect">
          <a:avLst/>
        </a:prstGeom>
        <a:solidFill>
          <a:srgbClr val="2F4C7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Part 1: Introduction</a:t>
          </a:r>
        </a:p>
      </dsp:txBody>
      <dsp:txXfrm>
        <a:off x="22275" y="25385"/>
        <a:ext cx="6622283" cy="411750"/>
      </dsp:txXfrm>
    </dsp:sp>
    <dsp:sp modelId="{74CC7837-41C2-D64C-8683-B82B29B026FB}">
      <dsp:nvSpPr>
        <dsp:cNvPr id="0" name=""/>
        <dsp:cNvSpPr/>
      </dsp:nvSpPr>
      <dsp:spPr>
        <a:xfrm>
          <a:off x="0" y="459410"/>
          <a:ext cx="6666833" cy="765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1.1: Study Aims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1.2: Methods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459410"/>
        <a:ext cx="6666833" cy="765899"/>
      </dsp:txXfrm>
    </dsp:sp>
    <dsp:sp modelId="{3E00BEA6-3193-1A48-AAA4-0245571B7113}">
      <dsp:nvSpPr>
        <dsp:cNvPr id="0" name=""/>
        <dsp:cNvSpPr/>
      </dsp:nvSpPr>
      <dsp:spPr>
        <a:xfrm>
          <a:off x="0" y="1225310"/>
          <a:ext cx="6666833" cy="456300"/>
        </a:xfrm>
        <a:prstGeom prst="roundRect">
          <a:avLst/>
        </a:prstGeom>
        <a:solidFill>
          <a:srgbClr val="2F4C7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Part 2: Descriptive analysis</a:t>
          </a:r>
        </a:p>
      </dsp:txBody>
      <dsp:txXfrm>
        <a:off x="22275" y="1247585"/>
        <a:ext cx="6622283" cy="411750"/>
      </dsp:txXfrm>
    </dsp:sp>
    <dsp:sp modelId="{DCE495BD-B957-2E43-9140-AA4210F2AB88}">
      <dsp:nvSpPr>
        <dsp:cNvPr id="0" name=""/>
        <dsp:cNvSpPr/>
      </dsp:nvSpPr>
      <dsp:spPr>
        <a:xfrm>
          <a:off x="0" y="1681610"/>
          <a:ext cx="6666833" cy="1262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2.1: ISI distribution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2.2: Predictors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2.3: Correlation analysis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2.4: Patient-symptom network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681610"/>
        <a:ext cx="6666833" cy="1262699"/>
      </dsp:txXfrm>
    </dsp:sp>
    <dsp:sp modelId="{5ABC9D1C-E0A9-6141-B20F-561807ADE009}">
      <dsp:nvSpPr>
        <dsp:cNvPr id="0" name=""/>
        <dsp:cNvSpPr/>
      </dsp:nvSpPr>
      <dsp:spPr>
        <a:xfrm>
          <a:off x="0" y="2944309"/>
          <a:ext cx="6666833" cy="456300"/>
        </a:xfrm>
        <a:prstGeom prst="roundRect">
          <a:avLst/>
        </a:prstGeom>
        <a:solidFill>
          <a:srgbClr val="2F4C7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Part 3: Machine Learning models</a:t>
          </a:r>
        </a:p>
      </dsp:txBody>
      <dsp:txXfrm>
        <a:off x="22275" y="2966584"/>
        <a:ext cx="6622283" cy="411750"/>
      </dsp:txXfrm>
    </dsp:sp>
    <dsp:sp modelId="{1F249234-0FE4-A744-A8FD-6D553218EEA0}">
      <dsp:nvSpPr>
        <dsp:cNvPr id="0" name=""/>
        <dsp:cNvSpPr/>
      </dsp:nvSpPr>
      <dsp:spPr>
        <a:xfrm>
          <a:off x="0" y="3400609"/>
          <a:ext cx="6666833" cy="1262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3.1: Data preprocessing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3.2: Feature selection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3.3: Regression models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3.4: Classification models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400609"/>
        <a:ext cx="6666833" cy="1262699"/>
      </dsp:txXfrm>
    </dsp:sp>
    <dsp:sp modelId="{6C2BFFF3-0FE3-F447-8A34-359D5B7EC233}">
      <dsp:nvSpPr>
        <dsp:cNvPr id="0" name=""/>
        <dsp:cNvSpPr/>
      </dsp:nvSpPr>
      <dsp:spPr>
        <a:xfrm>
          <a:off x="0" y="4663310"/>
          <a:ext cx="6666833" cy="456300"/>
        </a:xfrm>
        <a:prstGeom prst="roundRect">
          <a:avLst/>
        </a:prstGeom>
        <a:solidFill>
          <a:srgbClr val="2F4C7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Part 4: Conclusions</a:t>
          </a:r>
        </a:p>
      </dsp:txBody>
      <dsp:txXfrm>
        <a:off x="22275" y="4685585"/>
        <a:ext cx="6622283" cy="411750"/>
      </dsp:txXfrm>
    </dsp:sp>
    <dsp:sp modelId="{B6872A17-4517-C745-8CEC-9BEAC299D908}">
      <dsp:nvSpPr>
        <dsp:cNvPr id="0" name=""/>
        <dsp:cNvSpPr/>
      </dsp:nvSpPr>
      <dsp:spPr>
        <a:xfrm>
          <a:off x="0" y="5119610"/>
          <a:ext cx="6666833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5119610"/>
        <a:ext cx="6666833" cy="331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599DF9-A1CE-FE4C-834C-5703F4AA89C4}" type="datetimeFigureOut">
              <a:rPr lang="en-CN" smtClean="0"/>
              <a:t>5/26/21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96FEC6-4802-F145-96B4-DA16F05AD60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21873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09078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633954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[1]: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Van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Buuren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Stef, and Karin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Oudshoorn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Flexible multivariate imputation by MICE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Leiden: TNO, 1999.</a:t>
            </a:r>
            <a:endParaRPr lang="en-US" b="1" dirty="0"/>
          </a:p>
          <a:p>
            <a:r>
              <a:rPr lang="en-US" b="1" dirty="0"/>
              <a:t>[2]: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Zhang,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Shichao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"Nearest neighbor selection for iteratively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kNN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imputation." 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Journal of Systems and Software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85.11 (2012): 2541-2552.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16973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b="1" dirty="0"/>
              <a:t>Note: We also tried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Recursive Feature Elimination (RFE) for Feature Selection. But it does give worse performance than LASSO in test dataset.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470236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fonts 20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shown here are trained using the complete feature set except RFE (it is RFE with Linear SVMs)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models are trained in our project using five-fold cross validation for hyper-parameters tuning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180915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0050" indent="-3429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Since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LASSO models perform the best when using the complete set of features, we explored different combination of features to find the best model (see the left plot)</a:t>
            </a:r>
          </a:p>
          <a:p>
            <a:pPr marL="400050" indent="-3429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terms of RMSE and MSE,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top 20 most important features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best</a:t>
            </a:r>
          </a:p>
          <a:p>
            <a:pPr marL="400050" indent="-3429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terms adjusted R square,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features selected by LASSO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best </a:t>
            </a:r>
          </a:p>
          <a:p>
            <a:pPr marL="400050" indent="-342900"/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indent="-342900"/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indent="-342900"/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indent="-342900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 to two slides to test performance using different indicators</a:t>
            </a:r>
          </a:p>
          <a:p>
            <a:pPr marL="400050" indent="-342900"/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indent="-342900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tried the below different combinations of features</a:t>
            </a:r>
          </a:p>
          <a:p>
            <a:pPr marL="57150" indent="0"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keep all (default)</a:t>
            </a:r>
          </a:p>
          <a:p>
            <a:pPr marL="57150" indent="0"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Select features from non-zero Lasso coefficients</a:t>
            </a:r>
          </a:p>
          <a:p>
            <a:pPr marL="57150" indent="0"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Select features from Lasso + Key social/demographics</a:t>
            </a:r>
          </a:p>
          <a:p>
            <a:pPr marL="57150" indent="0"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Top 20 most important features from </a:t>
            </a: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" indent="0">
              <a:buNone/>
            </a:pP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" indent="0"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social/demographics include: ‘regage','Race','Ethnic','Gender','MaritalStatus','Education','BMI','cDXCode','cecog_0','cecog_1','cecog_2 or Greater'</a:t>
            </a:r>
          </a:p>
          <a:p>
            <a:pPr marL="57150" indent="0">
              <a:buNone/>
            </a:pPr>
            <a:endParaRPr lang="en-US" sz="1200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46451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979791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0050" indent="-3429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20 most important features from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indent="-3429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 to LASSO, most important features come from Symptom dataset</a:t>
            </a:r>
          </a:p>
          <a:p>
            <a:pPr marL="400050" indent="-342900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 out of top 20 features are also selected by LASSO, including Fatigue, Depression,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LackAppetite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ADL, Relations, Walking,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Exercise_x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QoL, and Distance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323343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</a:t>
            </a:r>
          </a:p>
          <a:p>
            <a:r>
              <a:rPr lang="en-US" b="1" dirty="0"/>
              <a:t>1. Both 11 and 19 are clinically meaningful cutting points. Since 11 give us worse performance, wee choose 19 as the cutting point.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7.4797% less than 11 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17.2358% larger than 19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[3]: Chawla, Nitesh V., et al. "SMOTE: synthetic minority over-sampling technique." 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Journal of artificial intelligence research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16 (2002): 321-357.</a:t>
            </a:r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829417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</a:t>
            </a:r>
          </a:p>
          <a:p>
            <a:r>
              <a:rPr lang="en-US" b="1" dirty="0"/>
              <a:t>1. Both 11 and 19 are clinically meaningful cutting points. Since 11 give us worse performance, wee choose 19 as the cutting point.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7.4797% less than 11 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17.2358% larger than 19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social/demographics include: ‘regage','Race','Ethnic','Gender','MaritalStatus','Education','BMI','cDXCode','cecog_0','cecog_1','cecog_2 or Greater'</a:t>
            </a:r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20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376953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large cluster of symptoms locates in the center of the network while a few symptoms that are off-center (Vomiting and Diarrhea)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21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15931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Add </a:t>
            </a:r>
          </a:p>
          <a:p>
            <a:r>
              <a:rPr lang="en-US" b="1" dirty="0"/>
              <a:t>Add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Clinical characteristics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tables show each predictors category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4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63734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22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539316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Q&amp;A / Thanks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23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2892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Add </a:t>
            </a:r>
          </a:p>
          <a:p>
            <a:r>
              <a:rPr lang="en-US" b="1" dirty="0"/>
              <a:t>Add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Clinical characteristics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tables show each predictors category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5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63999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Add </a:t>
            </a:r>
          </a:p>
          <a:p>
            <a:r>
              <a:rPr lang="en-US" b="1" dirty="0"/>
              <a:t>Add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Clinical characteristics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tables show each predictors category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6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58362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Add </a:t>
            </a:r>
          </a:p>
          <a:p>
            <a:r>
              <a:rPr lang="en-US" b="1" dirty="0"/>
              <a:t>Add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Clinical characteristics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tables show each predictors category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7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2118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1" i="1" dirty="0">
                <a:solidFill>
                  <a:srgbClr val="FF0000"/>
                </a:solidFill>
              </a:rPr>
              <a:t>Change low </a:t>
            </a:r>
            <a:r>
              <a:rPr lang="en-US" sz="1600" b="1" i="1" dirty="0" err="1">
                <a:solidFill>
                  <a:srgbClr val="FF0000"/>
                </a:solidFill>
              </a:rPr>
              <a:t>corr</a:t>
            </a:r>
            <a:r>
              <a:rPr lang="en-US" sz="1600" b="1" i="1" dirty="0">
                <a:solidFill>
                  <a:srgbClr val="FF0000"/>
                </a:solidFill>
              </a:rPr>
              <a:t> color to be light</a:t>
            </a:r>
          </a:p>
          <a:p>
            <a:r>
              <a:rPr lang="en-US" sz="1600" b="1" dirty="0"/>
              <a:t>Darker = Stronger correlation</a:t>
            </a:r>
          </a:p>
          <a:p>
            <a:r>
              <a:rPr lang="en-US" b="1" dirty="0"/>
              <a:t>Fatigue, weakness, anxiety, depression, </a:t>
            </a:r>
            <a:r>
              <a:rPr lang="en-US" b="1" dirty="0" err="1"/>
              <a:t>ProblemRemember</a:t>
            </a:r>
            <a:r>
              <a:rPr lang="en-US" b="1" dirty="0"/>
              <a:t>, </a:t>
            </a:r>
            <a:r>
              <a:rPr lang="en-US" b="1" dirty="0" err="1"/>
              <a:t>ProblemConcentrate</a:t>
            </a:r>
            <a:r>
              <a:rPr lang="en-US" b="1" dirty="0"/>
              <a:t>, ADL, Mood, Work, Relations, </a:t>
            </a:r>
            <a:r>
              <a:rPr lang="en-US" b="1" dirty="0" err="1"/>
              <a:t>PhysicalActivity</a:t>
            </a:r>
            <a:r>
              <a:rPr lang="en-US" b="1" dirty="0"/>
              <a:t>, Walking, </a:t>
            </a:r>
            <a:r>
              <a:rPr lang="en-US" b="1" dirty="0" err="1"/>
              <a:t>Exercise_x</a:t>
            </a:r>
            <a:r>
              <a:rPr lang="en-US" b="1" dirty="0"/>
              <a:t>, QoL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8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60245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/>
              <a:t>Split it to three slides</a:t>
            </a:r>
          </a:p>
          <a:p>
            <a:r>
              <a:rPr lang="en-US" b="1" dirty="0"/>
              <a:t>38 out of 615 patients do not have any symptoms so they are excluded. </a:t>
            </a:r>
          </a:p>
          <a:p>
            <a:r>
              <a:rPr lang="en-US" b="1" dirty="0"/>
              <a:t>[4]: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Bhavnani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Suresh K., et al. "The nested structure of cancer symptoms: implications for analyzing co-occurrence and managing symptoms." 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Methods of information in medicine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49.6 (2010): 581.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380765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/>
              <a:t>Split it to three slides</a:t>
            </a:r>
          </a:p>
          <a:p>
            <a:r>
              <a:rPr lang="en-US" b="1" dirty="0"/>
              <a:t>38 out of 615 patients do not have any symptoms so they are excluded. </a:t>
            </a:r>
          </a:p>
          <a:p>
            <a:r>
              <a:rPr lang="en-US" b="1" dirty="0"/>
              <a:t>[4]: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Bhavnani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Suresh K., et al. "The nested structure of cancer symptoms: implications for analyzing co-occurrence and managing symptoms." 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Methods of information in medicine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49.6 (2010): 581.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10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33552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6FEC6-4802-F145-96B4-DA16F05AD608}" type="slidenum">
              <a:rPr lang="en-CN" smtClean="0"/>
              <a:t>11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83814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412DA-AB8D-FA49-93A2-5DA217470D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B9F18-4BCC-A845-A395-411838E955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0C0B5-2873-244B-A853-1FF84574F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18654-D909-1243-8D1B-9CF0062A0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CC368-D545-AB4E-BDD9-D299D74CE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242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1FFC4-3704-9F47-A048-AA67E4591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429F6F-ADFD-CC4D-8CA8-2412C12F1B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7B123-50CD-9D40-8F99-2CA847FF3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0F0C0-787A-B34C-853F-2323B606E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083BE-1140-BE4C-A9F4-161D441D0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5024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69EB86-BAD5-6F47-9486-A1520FEA08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C6CFF-1EDD-EE49-A047-6AC5B8B8A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2A628-1B27-CD47-A4B0-5DE574EBF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46437-9BAB-D049-B38E-F490F8F88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009BF-F55C-C841-A0F3-B937DE0C2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86541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F9376-04CF-F344-A9E8-5B6498AF9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A7333-BE41-244B-AE46-B113AE5B6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6D51F-C72A-0344-BBBD-0E36193FE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8FFE2-7F99-484C-9EDE-B57F980CE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A49B1-151D-2745-BB84-0C5F63C3F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9219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7A802-55BC-1A48-8822-2AD0B0D1D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CBAF9-1F3B-4E4B-B8F6-2630F1FFE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06851-5F47-4343-8231-D1D7BB371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3E057-5A88-CE47-858D-EAF9B5D01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BE712-B169-0749-BAEF-ADDE03BDD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13285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18DC7-7737-4A4C-9753-292671927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4F6FD-6326-104A-96E4-E229695D5F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11DF6-59C1-1C45-AEF3-BE204650E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35C84B-E9D0-A746-99D6-04102B7C4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626E0D-187E-C342-8D28-A76DCFA8D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9344A-CBC6-514E-AE35-8DF9D6D7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55039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29BD1-125E-AB40-ABF4-AF8209C44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CF03D4-E247-1A4C-9B8B-362A11AE2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D4BCF1-2AF1-8040-847B-FD162A84A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758261-9653-CE4D-9FAB-CBC94FF45B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982508-6FC0-AA4F-A01B-E39AA354A6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707999-D172-BC4E-8CDA-1944D5D26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F34B7A-6FC6-D44A-9F91-17B58D36F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8EE5A7-B090-D243-A906-4075A8F29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0238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1256D-B383-6146-ACD6-72C74BDD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ACB441-BF24-1F44-A0E2-EC600C111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9CEA4-0B8D-7546-9D07-642F49EEC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51393-9937-F840-B3AD-221434058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60920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B130BC-4F40-2C40-A535-31A89EAE5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EFB4A5-9D2F-7D42-B1C7-B3871FCCE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F2CFE-BD49-AB4D-9863-61057F10B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87260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88B7-0626-944C-9DB6-2C249B99E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69A12-F238-6F4A-8B48-EDF6B3750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7EFD65-3E5D-D14F-A3D3-B9679DD62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B6B52A-756A-3646-99D3-52EEAE20D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B5DFA1-5234-704B-90A5-402B7FED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A5E0F5-9B40-6F40-BAAD-B6BEA5C9A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15631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4C009-EC03-0548-A9FE-C1B5D7D3C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2761E9-0B2F-3C47-8C21-D6699B942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178FD-A4B3-2E47-B4BB-69BD69A6D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50B82B-387F-A043-A857-F9995EF64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A5B75-5B11-C442-8BCE-8EA49C22D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FAA56C-83C9-9649-8CFD-0A6250EDD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25331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76A7EC-D732-C44A-9EFA-05547468F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0749D-14F0-8042-836E-E4C7C8E66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2A653-D19C-B541-82E9-26E8BDF6DA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6688F-68BE-844E-9458-FBDF4E432982}" type="datetimeFigureOut">
              <a:rPr lang="en-CN" smtClean="0"/>
              <a:t>5/26/21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155AC-3DFA-0B41-A837-758FC050E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FED0C-6921-064B-AFFC-345FF28CFA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C1DBC-8478-FF44-B118-EAFC509CC9C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02923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2A6647-FD77-B74D-B44C-15BABE325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844" y="587384"/>
            <a:ext cx="10216576" cy="3081242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Predict Clinical Insomnia Among Cancer Survivors Using Machine Learning Approaches </a:t>
            </a:r>
            <a:endParaRPr lang="en-CN" sz="4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74590-35CF-6C49-AA62-47A172EA75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2117" y="3374576"/>
            <a:ext cx="9078628" cy="2213113"/>
          </a:xfrm>
        </p:spPr>
        <p:txBody>
          <a:bodyPr anchor="ctr">
            <a:noAutofit/>
          </a:bodyPr>
          <a:lstStyle/>
          <a:p>
            <a:r>
              <a:rPr lang="en-US" sz="2000" b="1" dirty="0">
                <a:solidFill>
                  <a:srgbClr val="FFFFFF"/>
                </a:solidFill>
                <a:latin typeface="Garamond" panose="02020404030301010803" pitchFamily="18" charset="0"/>
              </a:rPr>
              <a:t>Yangxin Fan, </a:t>
            </a:r>
            <a:r>
              <a:rPr lang="en-US" sz="2000" b="1" dirty="0" err="1">
                <a:solidFill>
                  <a:srgbClr val="FFFFFF"/>
                </a:solidFill>
                <a:latin typeface="Garamond" panose="02020404030301010803" pitchFamily="18" charset="0"/>
              </a:rPr>
              <a:t>Chuqin</a:t>
            </a:r>
            <a:r>
              <a:rPr lang="en-US" sz="2000" b="1" dirty="0">
                <a:solidFill>
                  <a:srgbClr val="FFFFFF"/>
                </a:solidFill>
                <a:latin typeface="Garamond" panose="02020404030301010803" pitchFamily="18" charset="0"/>
              </a:rPr>
              <a:t> Wu</a:t>
            </a:r>
          </a:p>
          <a:p>
            <a:r>
              <a:rPr lang="en-US" sz="20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Goergen</a:t>
            </a:r>
            <a:r>
              <a:rPr lang="en-US" sz="2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Institute for Data Science </a:t>
            </a:r>
          </a:p>
          <a:p>
            <a:r>
              <a:rPr lang="en-US" sz="2000" dirty="0">
                <a:solidFill>
                  <a:srgbClr val="FFFFFF"/>
                </a:solidFill>
                <a:latin typeface="Garamond" panose="02020404030301010803" pitchFamily="18" charset="0"/>
              </a:rPr>
              <a:t>Supervised by: </a:t>
            </a:r>
            <a:r>
              <a:rPr lang="en-US" sz="2000" dirty="0" err="1">
                <a:solidFill>
                  <a:srgbClr val="FFFFFF"/>
                </a:solidFill>
                <a:latin typeface="Garamond" panose="02020404030301010803" pitchFamily="18" charset="0"/>
              </a:rPr>
              <a:t>Huiwen</a:t>
            </a:r>
            <a:r>
              <a:rPr lang="en-US" sz="2000" dirty="0">
                <a:solidFill>
                  <a:srgbClr val="FFFFFF"/>
                </a:solidFill>
                <a:latin typeface="Garamond" panose="02020404030301010803" pitchFamily="18" charset="0"/>
              </a:rPr>
              <a:t> Xu, PhD, Po-Ju Lin, PhD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472730-5D8D-A84D-8E15-3227E18EDB7E}"/>
              </a:ext>
            </a:extLst>
          </p:cNvPr>
          <p:cNvSpPr txBox="1"/>
          <p:nvPr/>
        </p:nvSpPr>
        <p:spPr>
          <a:xfrm>
            <a:off x="1417320" y="4251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04999649-3CF1-ED43-A1D2-BE11329D0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7142" y="6227647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611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DA23F21-5D45-8142-AC1B-1970B1673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889" y="421393"/>
            <a:ext cx="9724030" cy="834251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2.4: Patient-symptom network - projection</a:t>
            </a:r>
            <a:endParaRPr lang="en-CN" sz="2800" b="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322BE8-24AB-4676-B7A0-AE372A375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13299" y="2836084"/>
            <a:ext cx="3324544" cy="257112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the weighted-projection of the bipartite network. Edge weight is the ratio between actual shared neighbors and maximum possible shared neighbors (i.e., the size of the other node set).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1A6D46B8-122C-9D4A-B5CE-9F8BABC49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4" name="Picture 3" descr="A picture containing red&#10;&#10;Description automatically generated">
            <a:extLst>
              <a:ext uri="{FF2B5EF4-FFF2-40B4-BE49-F238E27FC236}">
                <a16:creationId xmlns:a16="http://schemas.microsoft.com/office/drawing/2014/main" id="{F4DFB7B5-AF83-8844-B8E8-2048E6C6DD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846" y="1809809"/>
            <a:ext cx="6923607" cy="417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54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DA23F21-5D45-8142-AC1B-1970B1673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2.4: Patient-symptom network – hierarchical clustering</a:t>
            </a:r>
            <a:endParaRPr lang="en-CN" sz="2800" b="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322BE8-24AB-4676-B7A0-AE372A375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2426" y="2582957"/>
            <a:ext cx="4450921" cy="3025205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Hierarchical Clustering of symptoms. The symptoms close in bipartite network projection turn to be clustered together.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optimal number of clusters = 3, see color of the left plot.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923117FC-58BE-7948-A3D8-D62CDAFF5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15" name="Picture 14" descr="Chart, histogram&#10;&#10;Description automatically generated">
            <a:extLst>
              <a:ext uri="{FF2B5EF4-FFF2-40B4-BE49-F238E27FC236}">
                <a16:creationId xmlns:a16="http://schemas.microsoft.com/office/drawing/2014/main" id="{FDFBD9CB-E96C-0F45-B1DE-ECE32607C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305" y="1649641"/>
            <a:ext cx="4986695" cy="489183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6E3758D-3574-804F-B260-460C0D2DF847}"/>
              </a:ext>
            </a:extLst>
          </p:cNvPr>
          <p:cNvCxnSpPr/>
          <p:nvPr/>
        </p:nvCxnSpPr>
        <p:spPr>
          <a:xfrm>
            <a:off x="1371600" y="2743200"/>
            <a:ext cx="4724400" cy="0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9793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DA23F21-5D45-8142-AC1B-1970B1673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2.4: Patient-symptom network – k-means clustering</a:t>
            </a:r>
            <a:endParaRPr lang="en-CN" sz="2800" b="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28F27EB-AA26-2449-AD6D-0D699AE47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420" y="2115994"/>
            <a:ext cx="6405580" cy="3250831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923117FC-58BE-7948-A3D8-D62CDAFF5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875F3C-C5A9-3E48-9E67-1B7A66EBD30A}"/>
              </a:ext>
            </a:extLst>
          </p:cNvPr>
          <p:cNvSpPr txBox="1"/>
          <p:nvPr/>
        </p:nvSpPr>
        <p:spPr>
          <a:xfrm>
            <a:off x="709127" y="5679158"/>
            <a:ext cx="110101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Clustering of symptoms using first two principal components from PCA. Using Elbow method, we find the optimal # clusters = 4, see above.</a:t>
            </a:r>
          </a:p>
        </p:txBody>
      </p:sp>
      <p:pic>
        <p:nvPicPr>
          <p:cNvPr id="9" name="Content Placeholder 8" descr="Chart, line chart&#10;&#10;Description automatically generated">
            <a:extLst>
              <a:ext uri="{FF2B5EF4-FFF2-40B4-BE49-F238E27FC236}">
                <a16:creationId xmlns:a16="http://schemas.microsoft.com/office/drawing/2014/main" id="{12AE55A7-E8D7-0942-995F-767D66D357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0" y="1815865"/>
            <a:ext cx="5798129" cy="3808239"/>
          </a:xfrm>
        </p:spPr>
      </p:pic>
      <p:sp>
        <p:nvSpPr>
          <p:cNvPr id="10" name="Donut 9">
            <a:extLst>
              <a:ext uri="{FF2B5EF4-FFF2-40B4-BE49-F238E27FC236}">
                <a16:creationId xmlns:a16="http://schemas.microsoft.com/office/drawing/2014/main" id="{40347140-45CF-164E-80E9-F192AF137A9F}"/>
              </a:ext>
            </a:extLst>
          </p:cNvPr>
          <p:cNvSpPr/>
          <p:nvPr/>
        </p:nvSpPr>
        <p:spPr>
          <a:xfrm>
            <a:off x="3099449" y="4574289"/>
            <a:ext cx="457524" cy="457524"/>
          </a:xfrm>
          <a:prstGeom prst="donut">
            <a:avLst>
              <a:gd name="adj" fmla="val 510"/>
            </a:avLst>
          </a:prstGeom>
          <a:solidFill>
            <a:schemeClr val="accent1"/>
          </a:solidFill>
          <a:ln w="63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Donut 23">
            <a:extLst>
              <a:ext uri="{FF2B5EF4-FFF2-40B4-BE49-F238E27FC236}">
                <a16:creationId xmlns:a16="http://schemas.microsoft.com/office/drawing/2014/main" id="{09C5890F-BEEF-4C44-9995-FA44D6297AC5}"/>
              </a:ext>
            </a:extLst>
          </p:cNvPr>
          <p:cNvSpPr/>
          <p:nvPr/>
        </p:nvSpPr>
        <p:spPr>
          <a:xfrm>
            <a:off x="5994873" y="3386000"/>
            <a:ext cx="1506939" cy="1506939"/>
          </a:xfrm>
          <a:prstGeom prst="donut">
            <a:avLst>
              <a:gd name="adj" fmla="val 510"/>
            </a:avLst>
          </a:prstGeom>
          <a:solidFill>
            <a:schemeClr val="accent1"/>
          </a:solidFill>
          <a:ln w="63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Donut 24">
            <a:extLst>
              <a:ext uri="{FF2B5EF4-FFF2-40B4-BE49-F238E27FC236}">
                <a16:creationId xmlns:a16="http://schemas.microsoft.com/office/drawing/2014/main" id="{9E24A395-9539-DF4A-8D97-37C15A5E5981}"/>
              </a:ext>
            </a:extLst>
          </p:cNvPr>
          <p:cNvSpPr/>
          <p:nvPr/>
        </p:nvSpPr>
        <p:spPr>
          <a:xfrm>
            <a:off x="8777099" y="2270080"/>
            <a:ext cx="939875" cy="939875"/>
          </a:xfrm>
          <a:prstGeom prst="donut">
            <a:avLst>
              <a:gd name="adj" fmla="val 510"/>
            </a:avLst>
          </a:prstGeom>
          <a:solidFill>
            <a:schemeClr val="accent1"/>
          </a:solidFill>
          <a:ln w="63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Donut 25">
            <a:extLst>
              <a:ext uri="{FF2B5EF4-FFF2-40B4-BE49-F238E27FC236}">
                <a16:creationId xmlns:a16="http://schemas.microsoft.com/office/drawing/2014/main" id="{53521D4A-4052-7A4F-9A32-E0A0ECFC6D8A}"/>
              </a:ext>
            </a:extLst>
          </p:cNvPr>
          <p:cNvSpPr/>
          <p:nvPr/>
        </p:nvSpPr>
        <p:spPr>
          <a:xfrm>
            <a:off x="7539139" y="3655262"/>
            <a:ext cx="1506939" cy="1376551"/>
          </a:xfrm>
          <a:prstGeom prst="donut">
            <a:avLst>
              <a:gd name="adj" fmla="val 510"/>
            </a:avLst>
          </a:prstGeom>
          <a:solidFill>
            <a:schemeClr val="accent1"/>
          </a:solidFill>
          <a:ln w="63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Donut 27">
            <a:extLst>
              <a:ext uri="{FF2B5EF4-FFF2-40B4-BE49-F238E27FC236}">
                <a16:creationId xmlns:a16="http://schemas.microsoft.com/office/drawing/2014/main" id="{1AFD39FF-93EC-B24E-B824-2DF07C605204}"/>
              </a:ext>
            </a:extLst>
          </p:cNvPr>
          <p:cNvSpPr/>
          <p:nvPr/>
        </p:nvSpPr>
        <p:spPr>
          <a:xfrm>
            <a:off x="9716974" y="3178524"/>
            <a:ext cx="1853290" cy="1853290"/>
          </a:xfrm>
          <a:prstGeom prst="donut">
            <a:avLst>
              <a:gd name="adj" fmla="val 510"/>
            </a:avLst>
          </a:prstGeom>
          <a:solidFill>
            <a:schemeClr val="accent1"/>
          </a:solidFill>
          <a:ln w="63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558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53320-7327-2E42-ACBC-DEDA9D54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736" y="661433"/>
            <a:ext cx="9895951" cy="103366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3.1: Data preprocessing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CN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A82FC-D3AB-E14A-BACB-F02939351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650" y="2385393"/>
            <a:ext cx="9724031" cy="3339546"/>
          </a:xfrm>
        </p:spPr>
        <p:txBody>
          <a:bodyPr anchor="ctr"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test split: train: 75%, test: 25%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cleaning: use two imputation methods: MICE Imputation [1] and KNN imputation [2] to fill in missing values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transformation:  use z-score normalization to normalize training data first and then use same mean and variance to normalize testing data (avoiding data leaking issue)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3B3B51E9-2C55-7640-9EFC-DB3893285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42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99A72-E865-0C41-8F42-87C8B0C52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022" y="322463"/>
            <a:ext cx="9895951" cy="103366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3.2: </a:t>
            </a:r>
            <a:r>
              <a:rPr lang="en-CN" sz="2800" b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1AD37-A050-3748-884F-02BE35155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1963958"/>
            <a:ext cx="5330050" cy="3683358"/>
          </a:xfrm>
        </p:spPr>
        <p:txBody>
          <a:bodyPr anchor="ctr"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Embedded feature selection method LASSO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LASSO can train models and select most relevant features together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Selected 12 relevant features (coefficient not 0) include:  Fatigue, Depression,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LackAppetite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HotFlashes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NightSweats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ADL, Relations, Walking,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Exercise_x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QoL, Employed, Distance. 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out of 12 features are from symptoms dataset. 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46B5805E-508C-E945-A4E7-917DEF1A7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6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CC465C84-D626-524E-837E-3D88DE2F8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80" y="1678595"/>
            <a:ext cx="6007517" cy="429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916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53320-7327-2E42-ACBC-DEDA9D54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328" y="354943"/>
            <a:ext cx="9895951" cy="103366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3.3: Regression - Compare Model Performances</a:t>
            </a:r>
            <a:endParaRPr lang="en-CN" sz="28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867474-28BA-A74E-A08C-9D4EAB8CB54D}"/>
              </a:ext>
            </a:extLst>
          </p:cNvPr>
          <p:cNvSpPr txBox="1"/>
          <p:nvPr/>
        </p:nvSpPr>
        <p:spPr>
          <a:xfrm>
            <a:off x="6709201" y="2132155"/>
            <a:ext cx="454555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total, we built eight regression models to predict ISI (Insomnia severity index). Their performance cross test MAE and RMSE is shown are shown in the left plot.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terms of RMSE and MAE,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performs best followed closely by LASSO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Both have less than 3.3 test RMSE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5AB878-F406-EF45-90C0-3518A175AF6B}"/>
              </a:ext>
            </a:extLst>
          </p:cNvPr>
          <p:cNvSpPr txBox="1"/>
          <p:nvPr/>
        </p:nvSpPr>
        <p:spPr>
          <a:xfrm>
            <a:off x="1543812" y="6402537"/>
            <a:ext cx="3815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RMSE vs. models &amp; MAE vs. models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534DC32-46BC-7A42-A4BC-E599C5AC5A09}"/>
              </a:ext>
            </a:extLst>
          </p:cNvPr>
          <p:cNvCxnSpPr>
            <a:cxnSpLocks/>
          </p:cNvCxnSpPr>
          <p:nvPr/>
        </p:nvCxnSpPr>
        <p:spPr>
          <a:xfrm>
            <a:off x="461500" y="2392163"/>
            <a:ext cx="0" cy="372769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E2DB0F7-7606-484E-8148-DD95FE2FF44C}"/>
              </a:ext>
            </a:extLst>
          </p:cNvPr>
          <p:cNvSpPr txBox="1"/>
          <p:nvPr/>
        </p:nvSpPr>
        <p:spPr>
          <a:xfrm rot="16200000">
            <a:off x="-981632" y="3783208"/>
            <a:ext cx="247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lower the better</a:t>
            </a:r>
          </a:p>
        </p:txBody>
      </p:sp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69CF1E62-0AF7-7D4C-BB6D-F5A474E8A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11" name="Picture 10" descr="Chart, bubble chart&#10;&#10;Description automatically generated">
            <a:extLst>
              <a:ext uri="{FF2B5EF4-FFF2-40B4-BE49-F238E27FC236}">
                <a16:creationId xmlns:a16="http://schemas.microsoft.com/office/drawing/2014/main" id="{69293392-E947-C140-ADE0-30AE986041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623" y="1774263"/>
            <a:ext cx="5582296" cy="446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035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53320-7327-2E42-ACBC-DEDA9D54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217" y="322530"/>
            <a:ext cx="10577452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3.3: Regression - </a:t>
            </a:r>
            <a:r>
              <a:rPr lang="en-US" sz="2800" b="1" kern="12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8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different </a:t>
            </a:r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8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redictors combination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CF3FAAF-63FD-AF4D-AE99-3400569A9DCF}"/>
              </a:ext>
            </a:extLst>
          </p:cNvPr>
          <p:cNvCxnSpPr>
            <a:cxnSpLocks/>
          </p:cNvCxnSpPr>
          <p:nvPr/>
        </p:nvCxnSpPr>
        <p:spPr>
          <a:xfrm>
            <a:off x="998193" y="2365659"/>
            <a:ext cx="0" cy="3727696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313A43-77D2-6E4E-95BD-D736DFDA0B35}"/>
              </a:ext>
            </a:extLst>
          </p:cNvPr>
          <p:cNvSpPr txBox="1"/>
          <p:nvPr/>
        </p:nvSpPr>
        <p:spPr>
          <a:xfrm>
            <a:off x="6109252" y="36310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A27781-0838-E042-BE68-02DB896970B5}"/>
              </a:ext>
            </a:extLst>
          </p:cNvPr>
          <p:cNvSpPr txBox="1"/>
          <p:nvPr/>
        </p:nvSpPr>
        <p:spPr>
          <a:xfrm rot="16200000">
            <a:off x="-490850" y="3815762"/>
            <a:ext cx="247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lower the better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A2CED8-41F0-7945-8BEF-354EA1795FFD}"/>
              </a:ext>
            </a:extLst>
          </p:cNvPr>
          <p:cNvSpPr txBox="1"/>
          <p:nvPr/>
        </p:nvSpPr>
        <p:spPr>
          <a:xfrm>
            <a:off x="7075666" y="2338481"/>
            <a:ext cx="3663502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Since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models perform the best when using the complete set of features, we explored different combination of features to find the best model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terms of RMSE and MSE,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top 20 most important features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best</a:t>
            </a:r>
          </a:p>
          <a:p>
            <a:endParaRPr lang="en-US" dirty="0"/>
          </a:p>
        </p:txBody>
      </p:sp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BC17CB54-751C-9340-9ED3-2858C1F18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6" name="Picture 5" descr="Chart, scatter chart, bubble chart&#10;&#10;Description automatically generated">
            <a:extLst>
              <a:ext uri="{FF2B5EF4-FFF2-40B4-BE49-F238E27FC236}">
                <a16:creationId xmlns:a16="http://schemas.microsoft.com/office/drawing/2014/main" id="{80979260-8757-9C4B-88E9-F87E60347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385" y="1966420"/>
            <a:ext cx="5353439" cy="428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3654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53320-7327-2E42-ACBC-DEDA9D54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103610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3.3: Regression - </a:t>
            </a:r>
            <a:r>
              <a:rPr lang="en-US" sz="28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different predictors combination</a:t>
            </a:r>
            <a:endParaRPr lang="en-US" sz="2800" b="1" kern="12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17CFED8-F204-8D45-AEDE-7497742BD7E8}"/>
              </a:ext>
            </a:extLst>
          </p:cNvPr>
          <p:cNvCxnSpPr/>
          <p:nvPr/>
        </p:nvCxnSpPr>
        <p:spPr>
          <a:xfrm flipV="1">
            <a:off x="1061357" y="2196221"/>
            <a:ext cx="0" cy="372769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A955A65-11AE-3541-9FFC-D6B8C929A56F}"/>
              </a:ext>
            </a:extLst>
          </p:cNvPr>
          <p:cNvSpPr txBox="1"/>
          <p:nvPr/>
        </p:nvSpPr>
        <p:spPr>
          <a:xfrm rot="16200000">
            <a:off x="-416230" y="3875403"/>
            <a:ext cx="247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higher the better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810A6E-5173-8945-B5FA-CC01052FEFFD}"/>
              </a:ext>
            </a:extLst>
          </p:cNvPr>
          <p:cNvSpPr txBox="1"/>
          <p:nvPr/>
        </p:nvSpPr>
        <p:spPr>
          <a:xfrm>
            <a:off x="7495613" y="2722541"/>
            <a:ext cx="314988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terms of the adjusted R square,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features selected by LASSO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the best. It may be because of only using 12 predictors selected by 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6EA1CFFE-08C8-E34D-9D8C-689F4A0BD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AA3F616B-99E1-1A4F-B2BB-FF5E596135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2850" y="1891970"/>
            <a:ext cx="5537496" cy="442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522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53320-7327-2E42-ACBC-DEDA9D54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715" y="327036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3.3: Regression – </a:t>
            </a:r>
            <a:r>
              <a:rPr lang="en-US" sz="2800" b="1" kern="12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8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top 20 explanation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8E0558-81E2-E74B-9BB4-F3324E5CBC68}"/>
              </a:ext>
            </a:extLst>
          </p:cNvPr>
          <p:cNvSpPr txBox="1"/>
          <p:nvPr/>
        </p:nvSpPr>
        <p:spPr>
          <a:xfrm>
            <a:off x="1223715" y="6302648"/>
            <a:ext cx="3053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20 features from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A screen shot of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252E5521-1CC6-2646-A0DB-3C9CB4BB4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55115" y="1756614"/>
            <a:ext cx="6596103" cy="419127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5CDA33-D420-B441-979F-E88F4D009CDC}"/>
              </a:ext>
            </a:extLst>
          </p:cNvPr>
          <p:cNvSpPr txBox="1"/>
          <p:nvPr/>
        </p:nvSpPr>
        <p:spPr>
          <a:xfrm>
            <a:off x="7237156" y="5857050"/>
            <a:ext cx="3609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predictors influence prediction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932A4EE-EFE3-FB44-B2FB-DF38D46B6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611" y="1700336"/>
            <a:ext cx="4830186" cy="4595554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AA0702A-D13C-3841-AE0A-AAEB4B1E7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8336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53320-7327-2E42-ACBC-DEDA9D54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299694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3.4: Classification models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427A84-DF49-344D-A154-73B52B5E6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7070" y="2163974"/>
            <a:ext cx="5627159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to huge data imbalance when setting ISI =10 as cutting point, SMOTE [3] resampling failed to mitigate this issue. We use cutting point ISI = 19</a:t>
            </a:r>
          </a:p>
          <a:p>
            <a:pPr marL="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Below 19: moderate</a:t>
            </a:r>
          </a:p>
          <a:p>
            <a:pPr marL="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Above 19: severe</a:t>
            </a:r>
          </a:p>
          <a:p>
            <a:pPr marL="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to build classification models with high F1 score </a:t>
            </a:r>
          </a:p>
          <a:p>
            <a:pPr marL="285750"/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CF65AC-2472-6B44-952B-74D861291A23}"/>
              </a:ext>
            </a:extLst>
          </p:cNvPr>
          <p:cNvSpPr txBox="1"/>
          <p:nvPr/>
        </p:nvSpPr>
        <p:spPr>
          <a:xfrm>
            <a:off x="1652111" y="6219691"/>
            <a:ext cx="3897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imbalance in YOCAS RCT dataset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1787AC13-76E4-B040-B86C-5120E1460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6" name="Picture 5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08A44528-4B7E-EF45-BB82-11D15F35FF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060" y="1624614"/>
            <a:ext cx="5680010" cy="454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615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57D80C5-F588-4B9C-A0BA-5451E90A4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3984520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6EE16989-7982-4E42-8EFF-0FBBF2FCF6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58438" y="6229827"/>
            <a:ext cx="2233562" cy="60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913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53320-7327-2E42-ACBC-DEDA9D54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931" y="308980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3.4: Classification models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427A84-DF49-344D-A154-73B52B5E6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9434" y="2349882"/>
            <a:ext cx="5789421" cy="315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built twelve models, including three algorithms logistic regression, Random Forests,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four different sets of features (full, LASSO features, LASSO features + key social/demographics,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top 20 features)</a:t>
            </a:r>
          </a:p>
          <a:p>
            <a:pPr marL="28575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Model with highest weighted F1 score 0.81: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with features selected by LASSO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/>
            <a:endParaRPr lang="en-US" sz="2000" dirty="0"/>
          </a:p>
          <a:p>
            <a:pPr marL="285750"/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DF96D4-993F-064D-A930-53044D0C3E4F}"/>
              </a:ext>
            </a:extLst>
          </p:cNvPr>
          <p:cNvSpPr txBox="1"/>
          <p:nvPr/>
        </p:nvSpPr>
        <p:spPr>
          <a:xfrm>
            <a:off x="1925306" y="5957873"/>
            <a:ext cx="3053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matrix of testing set</a:t>
            </a: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470F3269-B096-B042-90AB-43D9E3131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8" name="Picture 7" descr="Chart, treemap chart&#10;&#10;Description automatically generated">
            <a:extLst>
              <a:ext uri="{FF2B5EF4-FFF2-40B4-BE49-F238E27FC236}">
                <a16:creationId xmlns:a16="http://schemas.microsoft.com/office/drawing/2014/main" id="{C4678586-6BD3-704F-ABB3-6E1A3D215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858" y="1899720"/>
            <a:ext cx="4987501" cy="405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329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B95C8-8A6F-4346-A7D7-3CC5573A8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022" y="405535"/>
            <a:ext cx="9895951" cy="103366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4: </a:t>
            </a:r>
            <a:r>
              <a:rPr lang="en-CN" sz="2800" b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1E6BF-2334-4F47-AC8C-3C0AFC8A2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8021" y="1774237"/>
            <a:ext cx="9895951" cy="3965954"/>
          </a:xfrm>
        </p:spPr>
        <p:txBody>
          <a:bodyPr anchor="ctr"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regression model: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top 20 features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classification model: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using features selected by LASSO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 - symptoms network analysis reveals structures of frequent symptoms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symptoms always appear together with others while a few outlier symptoms (vomiting and diarrhea) are off-center</a:t>
            </a:r>
            <a:endParaRPr lang="en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importance analysis help us to identify most relevant </a:t>
            </a:r>
            <a:r>
              <a:rPr lang="en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features for predicting insomnia severity index: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op five: </a:t>
            </a:r>
            <a:r>
              <a:rPr lang="en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Fatigue, Depression, QoL, Exercise_x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(add explanation)</a:t>
            </a:r>
            <a:r>
              <a:rPr lang="en-CN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, ADL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of important features are mainly from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symptoms and objective physical measures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datasets. Hence, these features may be more clinically meaningful for Insomnia research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04DB4CF8-03CE-8147-A695-0319CBA9A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653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B95C8-8A6F-4346-A7D7-3CC5573A8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679" y="336155"/>
            <a:ext cx="9895951" cy="103366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5: References</a:t>
            </a:r>
            <a:endParaRPr lang="en-CN" sz="2800" b="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1E6BF-2334-4F47-AC8C-3C0AFC8A2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9679" y="3437467"/>
            <a:ext cx="9724031" cy="3683358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b="1" dirty="0"/>
              <a:t>[1]: Van </a:t>
            </a:r>
            <a:r>
              <a:rPr lang="en-US" sz="2000" b="1" dirty="0" err="1"/>
              <a:t>Buuren</a:t>
            </a:r>
            <a:r>
              <a:rPr lang="en-US" sz="2000" b="1" dirty="0"/>
              <a:t>, Stef, and Karin </a:t>
            </a:r>
            <a:r>
              <a:rPr lang="en-US" sz="2000" b="1" dirty="0" err="1"/>
              <a:t>Oudshoorn</a:t>
            </a:r>
            <a:r>
              <a:rPr lang="en-US" sz="2000" b="1" dirty="0"/>
              <a:t>. </a:t>
            </a:r>
            <a:r>
              <a:rPr lang="en-US" sz="2000" b="1" i="1" dirty="0"/>
              <a:t>Flexible multivariate imputation by MICE</a:t>
            </a:r>
            <a:r>
              <a:rPr lang="en-US" sz="2000" b="1" dirty="0"/>
              <a:t>. Leiden: TNO, 1999.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[2]: Zhang, </a:t>
            </a:r>
            <a:r>
              <a:rPr lang="en-US" sz="2000" b="1" dirty="0" err="1"/>
              <a:t>Shichao</a:t>
            </a:r>
            <a:r>
              <a:rPr lang="en-US" sz="2000" b="1" dirty="0"/>
              <a:t>. "Nearest neighbor selection for iteratively </a:t>
            </a:r>
            <a:r>
              <a:rPr lang="en-US" sz="2000" b="1" dirty="0" err="1"/>
              <a:t>kNN</a:t>
            </a:r>
            <a:r>
              <a:rPr lang="en-US" sz="2000" b="1" dirty="0"/>
              <a:t> imputation." </a:t>
            </a:r>
            <a:r>
              <a:rPr lang="en-US" sz="2000" b="1" i="1" dirty="0"/>
              <a:t>Journal of Systems and Software</a:t>
            </a:r>
            <a:r>
              <a:rPr lang="en-US" sz="2000" b="1" dirty="0"/>
              <a:t> 85.11 (2012): 2541-2552.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[3]: Chawla, Nitesh V., et al. "SMOTE: synthetic minority over-sampling technique." </a:t>
            </a:r>
            <a:r>
              <a:rPr lang="en-US" sz="2000" b="1" i="1" dirty="0"/>
              <a:t>Journal of artificial intelligence research</a:t>
            </a:r>
            <a:r>
              <a:rPr lang="en-US" sz="2000" b="1" dirty="0"/>
              <a:t> 16 (2002): 321-357.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[4]: </a:t>
            </a:r>
            <a:r>
              <a:rPr lang="en-US" sz="2000" b="1" dirty="0" err="1"/>
              <a:t>Bhavnani</a:t>
            </a:r>
            <a:r>
              <a:rPr lang="en-US" sz="2000" b="1" dirty="0"/>
              <a:t>, Suresh K., et al. "The nested structure of cancer symptoms: implications for analyzing co-occurrence and managing symptoms." </a:t>
            </a:r>
            <a:r>
              <a:rPr lang="en-US" sz="2000" b="1" i="1" dirty="0"/>
              <a:t>Methods of information in medicine</a:t>
            </a:r>
            <a:r>
              <a:rPr lang="en-US" sz="2000" b="1" dirty="0"/>
              <a:t> 49.6 (2010): 581.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53C4BE05-96E0-9140-B20D-A6215828C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41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B95C8-8A6F-4346-A7D7-3CC5573A8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267" y="1103015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&amp; A</a:t>
            </a:r>
          </a:p>
        </p:txBody>
      </p:sp>
      <p:pic>
        <p:nvPicPr>
          <p:cNvPr id="13" name="Graphic 12" descr="Questions">
            <a:extLst>
              <a:ext uri="{FF2B5EF4-FFF2-40B4-BE49-F238E27FC236}">
                <a16:creationId xmlns:a16="http://schemas.microsoft.com/office/drawing/2014/main" id="{08EF0C77-ECCA-4AF6-A631-8C84E0BA9F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3510" y="467208"/>
            <a:ext cx="5923584" cy="5923584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7A062918-D08F-3748-9216-01C59BBFFA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11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CC81D1-4599-E34C-9ACA-6B26E47BB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1.1: </a:t>
            </a:r>
            <a:r>
              <a:rPr lang="en-CN" sz="2800" b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Study 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40EC4-9EE9-0147-8CA7-CFA7C8380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85278"/>
            <a:ext cx="9715501" cy="3578262"/>
          </a:xfrm>
        </p:spPr>
        <p:txBody>
          <a:bodyPr anchor="ctr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baseline data of  YOCAS II randomized controlled trial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740 cancer survivors;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Machine Learning models to predict ISI (Insomnia severity index) and classify severe Insomnia (ISI &gt;= 19);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clinically meaningful interpretation</a:t>
            </a:r>
            <a:r>
              <a:rPr lang="en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9B938BCF-1F9E-BB47-974C-626242E26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0319" y="6245480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33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D09337-95B9-7942-ABDB-8EF93741C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1.2: Methods</a:t>
            </a:r>
            <a:endParaRPr lang="en-CN" sz="2800" b="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ECF14-D1D1-B746-B68A-6890FBC21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183682"/>
            <a:ext cx="9724031" cy="4109585"/>
          </a:xfrm>
        </p:spPr>
        <p:txBody>
          <a:bodyPr anchor="ctr">
            <a:normAutofit lnSpcReduction="10000"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</a:t>
            </a:r>
            <a:r>
              <a:rPr lang="en-CN" sz="2600">
                <a:latin typeface="Times New Roman" panose="02020603050405020304" pitchFamily="18" charset="0"/>
                <a:cs typeface="Times New Roman" panose="02020603050405020304" pitchFamily="18" charset="0"/>
              </a:rPr>
              <a:t>data from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Yoga for Cancer Survivors (YOCAS</a:t>
            </a:r>
            <a:r>
              <a:rPr lang="en-US" sz="2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©®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size 615 cancer survivors with complete data.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Outcome: Insomnia Severity Index (range: 0-28)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Outcome of severe Insomnia: Cutoff: 19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45 predictors in total: 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demographics: age, gender, race, employment etc.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clinical characteristics: cancer type etc. 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symptoms: pain, fatigue, depression etc.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physical measures: BMI, distance from 6 minutes walk test, handgrip strength etc.</a:t>
            </a:r>
          </a:p>
          <a:p>
            <a:pPr marL="0" indent="0">
              <a:buNone/>
            </a:pPr>
            <a:endParaRPr lang="en-CN" sz="2000"/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33F56F79-C559-3A4B-B696-3939A56F9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540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D09337-95B9-7942-ABDB-8EF93741C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570" y="509031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1.2: Methods</a:t>
            </a:r>
            <a:endParaRPr lang="en-CN" sz="28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EB4E16-537F-1D4B-84AD-700389811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2570" y="2084986"/>
            <a:ext cx="9184410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used in regression: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AdaBoost, Random Forests, Neural Networks, LASSO Regression, KNN Regression, Linear Regression (baseline)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used in binary classification: Logistic Regression,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Random Forests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 for model performance evaluation: test RMSE (Root Mean Square Error), test MAE (Mean Absolute Error), R square, and adjusted R square.</a:t>
            </a: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B74B23B9-27E5-5645-BB45-430BDB0D9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254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EB4E16-537F-1D4B-84AD-700389811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8552" y="2722027"/>
            <a:ext cx="4045088" cy="298941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Test Split: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train: 75% (461)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test: 25% (154)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P-value: 0.193 &gt; 0.05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significant difference between train and test ISI distribution</a:t>
            </a:r>
          </a:p>
          <a:p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B256EE-8C24-8140-AE03-3E6F3B4019D4}"/>
              </a:ext>
            </a:extLst>
          </p:cNvPr>
          <p:cNvSpPr txBox="1">
            <a:spLocks/>
          </p:cNvSpPr>
          <p:nvPr/>
        </p:nvSpPr>
        <p:spPr>
          <a:xfrm>
            <a:off x="802236" y="268473"/>
            <a:ext cx="8331276" cy="89514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2.1: ISI Distribution (continuous)</a:t>
            </a: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65217B8E-1BBC-4843-A662-20E74EE1F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C5C08818-F387-2B47-A053-FBCE30241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68" y="1796067"/>
            <a:ext cx="6253802" cy="500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017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B256EE-8C24-8140-AE03-3E6F3B4019D4}"/>
              </a:ext>
            </a:extLst>
          </p:cNvPr>
          <p:cNvSpPr txBox="1">
            <a:spLocks/>
          </p:cNvSpPr>
          <p:nvPr/>
        </p:nvSpPr>
        <p:spPr>
          <a:xfrm>
            <a:off x="1033722" y="278535"/>
            <a:ext cx="9895951" cy="1033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2.2: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7A3E8-BC48-8140-90B8-CD4140B94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4BBC3B6-2C75-EF42-BA59-9C1ADDD0F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44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23F21-5D45-8142-AC1B-1970B1673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29" y="611735"/>
            <a:ext cx="3322589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2.3: Correlation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2707E8-E394-4742-BC28-5D9DC8A7CDAB}"/>
              </a:ext>
            </a:extLst>
          </p:cNvPr>
          <p:cNvSpPr txBox="1"/>
          <p:nvPr/>
        </p:nvSpPr>
        <p:spPr>
          <a:xfrm>
            <a:off x="578887" y="2523216"/>
            <a:ext cx="3105217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including fatigue, weakness, anxiety, depression,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ProblemRemember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ProblemConcentrate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ADL, Mood, Work, Relations,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PhysicalActivity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Walking,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Exercise_x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QoL have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relatively large correlation with ISI. </a:t>
            </a:r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036F44B-C1C5-EE4E-B950-F9CEB8117380}"/>
              </a:ext>
            </a:extLst>
          </p:cNvPr>
          <p:cNvCxnSpPr>
            <a:cxnSpLocks/>
          </p:cNvCxnSpPr>
          <p:nvPr/>
        </p:nvCxnSpPr>
        <p:spPr>
          <a:xfrm flipV="1">
            <a:off x="11315031" y="478712"/>
            <a:ext cx="0" cy="233855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E82FB9C-7441-BD43-8F09-DBCEF9327500}"/>
              </a:ext>
            </a:extLst>
          </p:cNvPr>
          <p:cNvCxnSpPr/>
          <p:nvPr/>
        </p:nvCxnSpPr>
        <p:spPr>
          <a:xfrm>
            <a:off x="11315031" y="2817266"/>
            <a:ext cx="0" cy="273858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78176FF-8256-4843-85E2-2FCEFB9688BC}"/>
              </a:ext>
            </a:extLst>
          </p:cNvPr>
          <p:cNvSpPr txBox="1"/>
          <p:nvPr/>
        </p:nvSpPr>
        <p:spPr>
          <a:xfrm rot="5400000">
            <a:off x="10704455" y="1326047"/>
            <a:ext cx="1890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correlation</a:t>
            </a:r>
          </a:p>
        </p:txBody>
      </p: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EF78D0B2-1FC3-5445-967B-0D091C2C0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280" y="6429775"/>
            <a:ext cx="1423719" cy="369333"/>
          </a:xfrm>
          <a:prstGeom prst="rect">
            <a:avLst/>
          </a:prstGeom>
        </p:spPr>
      </p:pic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204998CC-08D2-544A-8D7F-B230E300C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1806" y="271166"/>
            <a:ext cx="6823042" cy="63156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F3C5258-7F01-794A-82F4-9BE91348CDEA}"/>
              </a:ext>
            </a:extLst>
          </p:cNvPr>
          <p:cNvSpPr txBox="1"/>
          <p:nvPr/>
        </p:nvSpPr>
        <p:spPr>
          <a:xfrm rot="5400000">
            <a:off x="10704455" y="4424599"/>
            <a:ext cx="1890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correlation</a:t>
            </a:r>
          </a:p>
        </p:txBody>
      </p:sp>
    </p:spTree>
    <p:extLst>
      <p:ext uri="{BB962C8B-B14F-4D97-AF65-F5344CB8AC3E}">
        <p14:creationId xmlns:p14="http://schemas.microsoft.com/office/powerpoint/2010/main" val="3611934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DA23F21-5D45-8142-AC1B-1970B1673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2.4: Patient-symptom network – bipartite graph</a:t>
            </a:r>
            <a:endParaRPr lang="en-CN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322BE8-24AB-4676-B7A0-AE372A375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8100" y="2257789"/>
            <a:ext cx="3118458" cy="3492647"/>
          </a:xfrm>
        </p:spPr>
        <p:txBody>
          <a:bodyPr>
            <a:no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Patient-symptom bipartite network:  high overlap of 20 symptoms (red nodes) across 577 patients (blue nodes). A large cluster of symptoms locates in the center of the network while a few symptoms that are off-center (Vomiting and Diarrhea). This network structure is to a similar study conducted by [4]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C8E6B0B6-DD37-9049-9135-307F3086C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438" y="6219691"/>
            <a:ext cx="2233562" cy="579418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918C3D4F-38FC-244D-A390-3AD45DD18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68" y="1703513"/>
            <a:ext cx="6130964" cy="460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849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3363</TotalTime>
  <Words>1983</Words>
  <Application>Microsoft Macintosh PowerPoint</Application>
  <PresentationFormat>Widescreen</PresentationFormat>
  <Paragraphs>197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Garamond</vt:lpstr>
      <vt:lpstr>Times New Roman</vt:lpstr>
      <vt:lpstr>Office Theme</vt:lpstr>
      <vt:lpstr>Predict Clinical Insomnia Among Cancer Survivors Using Machine Learning Approaches </vt:lpstr>
      <vt:lpstr>PowerPoint Presentation</vt:lpstr>
      <vt:lpstr>1.1: Study Aims</vt:lpstr>
      <vt:lpstr>1.2: Methods</vt:lpstr>
      <vt:lpstr>1.2: Methods</vt:lpstr>
      <vt:lpstr>PowerPoint Presentation</vt:lpstr>
      <vt:lpstr>PowerPoint Presentation</vt:lpstr>
      <vt:lpstr>2.3: Correlation analysis</vt:lpstr>
      <vt:lpstr>2.4: Patient-symptom network – bipartite graph</vt:lpstr>
      <vt:lpstr>2.4: Patient-symptom network - projection</vt:lpstr>
      <vt:lpstr>2.4: Patient-symptom network – hierarchical clustering</vt:lpstr>
      <vt:lpstr>2.4: Patient-symptom network – k-means clustering</vt:lpstr>
      <vt:lpstr>3.1: Data preprocessing </vt:lpstr>
      <vt:lpstr>3.2: Feature Selection</vt:lpstr>
      <vt:lpstr>3.3: Regression - Compare Model Performances</vt:lpstr>
      <vt:lpstr>3.3: Regression - XGBoost with different predictors combination</vt:lpstr>
      <vt:lpstr>3.3: Regression - XGBoost with different predictors combination</vt:lpstr>
      <vt:lpstr>3.3: Regression – XGBoost with top 20 explanation</vt:lpstr>
      <vt:lpstr>3.4: Classification models</vt:lpstr>
      <vt:lpstr>3.4: Classification models</vt:lpstr>
      <vt:lpstr>4: Conclusions</vt:lpstr>
      <vt:lpstr>5: References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 Clinical Insomnia Among Cancer Survivors Using Machine Learning Approaches </dc:title>
  <dc:creator>Wu, Chuqin</dc:creator>
  <cp:lastModifiedBy>Fan, Yangxin</cp:lastModifiedBy>
  <cp:revision>98</cp:revision>
  <dcterms:created xsi:type="dcterms:W3CDTF">2021-05-05T15:26:30Z</dcterms:created>
  <dcterms:modified xsi:type="dcterms:W3CDTF">2021-05-27T00:47:58Z</dcterms:modified>
</cp:coreProperties>
</file>